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1" r:id="rId1"/>
  </p:sldMasterIdLst>
  <p:notesMasterIdLst>
    <p:notesMasterId r:id="rId33"/>
  </p:notesMasterIdLst>
  <p:sldIdLst>
    <p:sldId id="256" r:id="rId2"/>
    <p:sldId id="260" r:id="rId3"/>
    <p:sldId id="270" r:id="rId4"/>
    <p:sldId id="281" r:id="rId5"/>
    <p:sldId id="284" r:id="rId6"/>
    <p:sldId id="282" r:id="rId7"/>
    <p:sldId id="283" r:id="rId8"/>
    <p:sldId id="271" r:id="rId9"/>
    <p:sldId id="272" r:id="rId10"/>
    <p:sldId id="257" r:id="rId11"/>
    <p:sldId id="285" r:id="rId12"/>
    <p:sldId id="261" r:id="rId13"/>
    <p:sldId id="273" r:id="rId14"/>
    <p:sldId id="274" r:id="rId15"/>
    <p:sldId id="275" r:id="rId16"/>
    <p:sldId id="286" r:id="rId17"/>
    <p:sldId id="263" r:id="rId18"/>
    <p:sldId id="258" r:id="rId19"/>
    <p:sldId id="279" r:id="rId20"/>
    <p:sldId id="276" r:id="rId21"/>
    <p:sldId id="277" r:id="rId22"/>
    <p:sldId id="278" r:id="rId23"/>
    <p:sldId id="265" r:id="rId24"/>
    <p:sldId id="264" r:id="rId25"/>
    <p:sldId id="268" r:id="rId26"/>
    <p:sldId id="259" r:id="rId27"/>
    <p:sldId id="289" r:id="rId28"/>
    <p:sldId id="287" r:id="rId29"/>
    <p:sldId id="288" r:id="rId30"/>
    <p:sldId id="280" r:id="rId31"/>
    <p:sldId id="266"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1047" autoAdjust="0"/>
  </p:normalViewPr>
  <p:slideViewPr>
    <p:cSldViewPr snapToGrid="0">
      <p:cViewPr varScale="1">
        <p:scale>
          <a:sx n="105" d="100"/>
          <a:sy n="105" d="100"/>
        </p:scale>
        <p:origin x="660"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B03E150-141A-49B8-AFBE-FCB9C1D0F96F}" type="datetimeFigureOut">
              <a:rPr lang="en-US" smtClean="0"/>
              <a:t>11/12/2018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62E98F-4BD6-4979-A479-EBAC3A100DA5}" type="slidenum">
              <a:rPr lang="en-US" smtClean="0"/>
              <a:t>‹#›</a:t>
            </a:fld>
            <a:endParaRPr lang="en-US"/>
          </a:p>
        </p:txBody>
      </p:sp>
    </p:spTree>
    <p:extLst>
      <p:ext uri="{BB962C8B-B14F-4D97-AF65-F5344CB8AC3E}">
        <p14:creationId xmlns:p14="http://schemas.microsoft.com/office/powerpoint/2010/main" val="1011168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Today</a:t>
            </a:r>
            <a:r>
              <a:rPr lang="en-US" baseline="0" dirty="0" smtClean="0"/>
              <a:t> I want to share with you my journey using Jupyter Notebooks as a tool for training in a business setting</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a:t>
            </a:fld>
            <a:endParaRPr lang="en-US"/>
          </a:p>
        </p:txBody>
      </p:sp>
    </p:spTree>
    <p:extLst>
      <p:ext uri="{BB962C8B-B14F-4D97-AF65-F5344CB8AC3E}">
        <p14:creationId xmlns:p14="http://schemas.microsoft.com/office/powerpoint/2010/main" val="5092973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Document code</a:t>
            </a:r>
            <a:r>
              <a:rPr lang="en-US" baseline="0" dirty="0" smtClean="0"/>
              <a:t> that you don’t have control over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t>Templates are a great way to jump right in!</a:t>
            </a:r>
          </a:p>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10</a:t>
            </a:fld>
            <a:endParaRPr lang="en-US"/>
          </a:p>
        </p:txBody>
      </p:sp>
    </p:spTree>
    <p:extLst>
      <p:ext uri="{BB962C8B-B14F-4D97-AF65-F5344CB8AC3E}">
        <p14:creationId xmlns:p14="http://schemas.microsoft.com/office/powerpoint/2010/main" val="17745313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We based our templates off of notebooks we currently used. You can also build from scratch. Using headers helps keep the layout organized. The markdown cells allow you to include important information/context to your template. Filling in sample inputs allows new users to try out code right away. We have an extension for collapsible headers which allows the user to focus in on the relevant code. Collapsing all the headers leaves you with a simple outline of the notebook. </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11</a:t>
            </a:fld>
            <a:endParaRPr lang="en-US"/>
          </a:p>
        </p:txBody>
      </p:sp>
    </p:spTree>
    <p:extLst>
      <p:ext uri="{BB962C8B-B14F-4D97-AF65-F5344CB8AC3E}">
        <p14:creationId xmlns:p14="http://schemas.microsoft.com/office/powerpoint/2010/main" val="37387622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building a notebook</a:t>
            </a:r>
            <a:r>
              <a:rPr lang="en-US" baseline="0" dirty="0" smtClean="0"/>
              <a:t> to use as a template using headers helps organize and maintain a logical workflow</a:t>
            </a:r>
          </a:p>
          <a:p>
            <a:r>
              <a:rPr lang="en-US" baseline="0" dirty="0" smtClean="0"/>
              <a:t>Collapsible headers are a great extension!!</a:t>
            </a:r>
          </a:p>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12</a:t>
            </a:fld>
            <a:endParaRPr lang="en-US"/>
          </a:p>
        </p:txBody>
      </p:sp>
    </p:spTree>
    <p:extLst>
      <p:ext uri="{BB962C8B-B14F-4D97-AF65-F5344CB8AC3E}">
        <p14:creationId xmlns:p14="http://schemas.microsoft.com/office/powerpoint/2010/main" val="2526803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Especially</a:t>
            </a:r>
            <a:r>
              <a:rPr lang="en-US" baseline="0" dirty="0" smtClean="0"/>
              <a:t> helpful to add context, documentation, helper functions around code your team did not write</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13</a:t>
            </a:fld>
            <a:endParaRPr lang="en-US"/>
          </a:p>
        </p:txBody>
      </p:sp>
    </p:spTree>
    <p:extLst>
      <p:ext uri="{BB962C8B-B14F-4D97-AF65-F5344CB8AC3E}">
        <p14:creationId xmlns:p14="http://schemas.microsoft.com/office/powerpoint/2010/main" val="39838480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14</a:t>
            </a:fld>
            <a:endParaRPr lang="en-US"/>
          </a:p>
        </p:txBody>
      </p:sp>
    </p:spTree>
    <p:extLst>
      <p:ext uri="{BB962C8B-B14F-4D97-AF65-F5344CB8AC3E}">
        <p14:creationId xmlns:p14="http://schemas.microsoft.com/office/powerpoint/2010/main" val="253587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15</a:t>
            </a:fld>
            <a:endParaRPr lang="en-US"/>
          </a:p>
        </p:txBody>
      </p:sp>
    </p:spTree>
    <p:extLst>
      <p:ext uri="{BB962C8B-B14F-4D97-AF65-F5344CB8AC3E}">
        <p14:creationId xmlns:p14="http://schemas.microsoft.com/office/powerpoint/2010/main" val="31030321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NB Viewer not common access</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17</a:t>
            </a:fld>
            <a:endParaRPr lang="en-US"/>
          </a:p>
        </p:txBody>
      </p:sp>
    </p:spTree>
    <p:extLst>
      <p:ext uri="{BB962C8B-B14F-4D97-AF65-F5344CB8AC3E}">
        <p14:creationId xmlns:p14="http://schemas.microsoft.com/office/powerpoint/2010/main" val="18042176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Sharing Errors/trouble</a:t>
            </a:r>
            <a:r>
              <a:rPr lang="en-US" baseline="0" dirty="0" smtClean="0"/>
              <a:t> shooting coding across team!</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18</a:t>
            </a:fld>
            <a:endParaRPr lang="en-US"/>
          </a:p>
        </p:txBody>
      </p:sp>
    </p:spTree>
    <p:extLst>
      <p:ext uri="{BB962C8B-B14F-4D97-AF65-F5344CB8AC3E}">
        <p14:creationId xmlns:p14="http://schemas.microsoft.com/office/powerpoint/2010/main" val="3612732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chart and images with the files animate visualization,</a:t>
            </a:r>
            <a:r>
              <a:rPr lang="en-US" baseline="0" dirty="0" smtClean="0"/>
              <a:t> representation of the workflow. </a:t>
            </a:r>
            <a:r>
              <a:rPr lang="en-US" baseline="0" dirty="0" smtClean="0"/>
              <a:t>Explain Exposure file example. 5 hours v. 90 minutes!</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25</a:t>
            </a:fld>
            <a:endParaRPr lang="en-US"/>
          </a:p>
        </p:txBody>
      </p:sp>
    </p:spTree>
    <p:extLst>
      <p:ext uri="{BB962C8B-B14F-4D97-AF65-F5344CB8AC3E}">
        <p14:creationId xmlns:p14="http://schemas.microsoft.com/office/powerpoint/2010/main" val="2205124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Highlight corresponding</a:t>
            </a:r>
            <a:r>
              <a:rPr lang="en-US" baseline="0" dirty="0" smtClean="0"/>
              <a:t> advantage for trainee.</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28</a:t>
            </a:fld>
            <a:endParaRPr lang="en-US"/>
          </a:p>
        </p:txBody>
      </p:sp>
    </p:spTree>
    <p:extLst>
      <p:ext uri="{BB962C8B-B14F-4D97-AF65-F5344CB8AC3E}">
        <p14:creationId xmlns:p14="http://schemas.microsoft.com/office/powerpoint/2010/main" val="27736123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name is Joan Pharr and I’m a Lead Business Analyst with </a:t>
            </a:r>
            <a:r>
              <a:rPr lang="en-US" dirty="0" err="1" smtClean="0"/>
              <a:t>Valassis</a:t>
            </a:r>
            <a:r>
              <a:rPr lang="en-US" dirty="0" smtClean="0"/>
              <a:t> Digital,</a:t>
            </a:r>
            <a:r>
              <a:rPr lang="en-US" baseline="0" dirty="0" smtClean="0"/>
              <a:t> a digital marketing company in the Triangle. We run digital advertising campaigns and my team, Business Analytics, is responsible for optimizing these campaigns. To do this we need to access data (lots of data!), run analysis and visualize that data. Quickly, efficiently and transparently. Jupyter Notebooks have been an invaluable tool for our team to achieve these goals. We bridge the gap between current and future product offerings; granting client’s wishes by providing technical expertise to our internal counterparts in Account Management.</a:t>
            </a:r>
          </a:p>
        </p:txBody>
      </p:sp>
      <p:sp>
        <p:nvSpPr>
          <p:cNvPr id="4" name="Slide Number Placeholder 3"/>
          <p:cNvSpPr>
            <a:spLocks noGrp="1"/>
          </p:cNvSpPr>
          <p:nvPr>
            <p:ph type="sldNum" sz="quarter" idx="10"/>
          </p:nvPr>
        </p:nvSpPr>
        <p:spPr/>
        <p:txBody>
          <a:bodyPr/>
          <a:lstStyle/>
          <a:p>
            <a:fld id="{E862E98F-4BD6-4979-A479-EBAC3A100DA5}" type="slidenum">
              <a:rPr lang="en-US" smtClean="0"/>
              <a:t>2</a:t>
            </a:fld>
            <a:endParaRPr lang="en-US"/>
          </a:p>
        </p:txBody>
      </p:sp>
    </p:spTree>
    <p:extLst>
      <p:ext uri="{BB962C8B-B14F-4D97-AF65-F5344CB8AC3E}">
        <p14:creationId xmlns:p14="http://schemas.microsoft.com/office/powerpoint/2010/main" val="3130283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I’m also the SME for Training on our team. I want to share some stories and example of how beneficial incorporating Jupyter Notebooks into our workflow and training has been for our team.</a:t>
            </a:r>
            <a:endParaRPr lang="en-US" dirty="0" smtClean="0"/>
          </a:p>
          <a:p>
            <a:r>
              <a:rPr lang="en-US" dirty="0" smtClean="0"/>
              <a:t>We</a:t>
            </a:r>
            <a:r>
              <a:rPr lang="en-US" baseline="0" dirty="0" smtClean="0"/>
              <a:t> built our training using Jupyter notebooks, which our team already works in. </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3</a:t>
            </a:fld>
            <a:endParaRPr lang="en-US"/>
          </a:p>
        </p:txBody>
      </p:sp>
    </p:spTree>
    <p:extLst>
      <p:ext uri="{BB962C8B-B14F-4D97-AF65-F5344CB8AC3E}">
        <p14:creationId xmlns:p14="http://schemas.microsoft.com/office/powerpoint/2010/main" val="19915169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Break into more slides!!! </a:t>
            </a:r>
          </a:p>
          <a:p>
            <a:r>
              <a:rPr lang="en-US" dirty="0" smtClean="0"/>
              <a:t>Who</a:t>
            </a:r>
            <a:r>
              <a:rPr lang="en-US" baseline="0" dirty="0" smtClean="0"/>
              <a:t> in here uses Python? Great! When our team moved into coding in Python in Jupyter Notebooks we knew it would change our workflow and were excited about the opportunities and efficiencies it could create. But what to do with all the code we generated? How to share and organize that knowledge?</a:t>
            </a:r>
          </a:p>
          <a:p>
            <a:endParaRPr lang="en-US"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We can bucket/group/categorize this code into three groups depending on explicit usage.  </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4</a:t>
            </a:fld>
            <a:endParaRPr lang="en-US"/>
          </a:p>
        </p:txBody>
      </p:sp>
    </p:spTree>
    <p:extLst>
      <p:ext uri="{BB962C8B-B14F-4D97-AF65-F5344CB8AC3E}">
        <p14:creationId xmlns:p14="http://schemas.microsoft.com/office/powerpoint/2010/main" val="1225199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Frequently used code is formalized into functions and encapsulated into packages that are deployed into our local environment. These can then be used across teams as needed. </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5</a:t>
            </a:fld>
            <a:endParaRPr lang="en-US"/>
          </a:p>
        </p:txBody>
      </p:sp>
    </p:spTree>
    <p:extLst>
      <p:ext uri="{BB962C8B-B14F-4D97-AF65-F5344CB8AC3E}">
        <p14:creationId xmlns:p14="http://schemas.microsoft.com/office/powerpoint/2010/main" val="25178214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Infrequently used code was an interesting in-between case</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6</a:t>
            </a:fld>
            <a:endParaRPr lang="en-US"/>
          </a:p>
        </p:txBody>
      </p:sp>
    </p:spTree>
    <p:extLst>
      <p:ext uri="{BB962C8B-B14F-4D97-AF65-F5344CB8AC3E}">
        <p14:creationId xmlns:p14="http://schemas.microsoft.com/office/powerpoint/2010/main" val="34074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dirty="0" smtClean="0"/>
              <a:t>One time use, can be saved or deleted as the user determines. Great for testing new methods or packages and developing new code. </a:t>
            </a:r>
            <a:r>
              <a:rPr lang="en-US" baseline="0" dirty="0" smtClean="0"/>
              <a:t>JOKE</a:t>
            </a:r>
            <a:endParaRPr lang="en-US" dirty="0" smtClean="0"/>
          </a:p>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7</a:t>
            </a:fld>
            <a:endParaRPr lang="en-US"/>
          </a:p>
        </p:txBody>
      </p:sp>
    </p:spTree>
    <p:extLst>
      <p:ext uri="{BB962C8B-B14F-4D97-AF65-F5344CB8AC3E}">
        <p14:creationId xmlns:p14="http://schemas.microsoft.com/office/powerpoint/2010/main" val="47949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Transition here</a:t>
            </a:r>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8</a:t>
            </a:fld>
            <a:endParaRPr lang="en-US"/>
          </a:p>
        </p:txBody>
      </p:sp>
    </p:spTree>
    <p:extLst>
      <p:ext uri="{BB962C8B-B14F-4D97-AF65-F5344CB8AC3E}">
        <p14:creationId xmlns:p14="http://schemas.microsoft.com/office/powerpoint/2010/main" val="1431591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862E98F-4BD6-4979-A479-EBAC3A100DA5}" type="slidenum">
              <a:rPr lang="en-US" smtClean="0"/>
              <a:t>9</a:t>
            </a:fld>
            <a:endParaRPr lang="en-US"/>
          </a:p>
        </p:txBody>
      </p:sp>
    </p:spTree>
    <p:extLst>
      <p:ext uri="{BB962C8B-B14F-4D97-AF65-F5344CB8AC3E}">
        <p14:creationId xmlns:p14="http://schemas.microsoft.com/office/powerpoint/2010/main" val="1886167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78ABE3C1-DBE1-495D-B57B-2849774B866A}"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08411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3745503"/>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73998100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99529957"/>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305193355"/>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D6E9DEC-419B-4CC5-A080-3B06BD5A8291}"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85253571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FA3F48C-C7C6-4055-9F49-3777875E72AE}"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0606641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178E61D-D431-422C-9764-11DAFE33AB63}"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1773293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1_Name Card">
    <p:spTree>
      <p:nvGrpSpPr>
        <p:cNvPr id="1" name=""/>
        <p:cNvGrpSpPr/>
        <p:nvPr/>
      </p:nvGrpSpPr>
      <p:grpSpPr>
        <a:xfrm>
          <a:off x="0" y="0"/>
          <a:ext cx="0" cy="0"/>
          <a:chOff x="0" y="0"/>
          <a:chExt cx="0" cy="0"/>
        </a:xfrm>
      </p:grpSpPr>
      <p:sp>
        <p:nvSpPr>
          <p:cNvPr id="2" name="Title 1"/>
          <p:cNvSpPr>
            <a:spLocks noGrp="1"/>
          </p:cNvSpPr>
          <p:nvPr>
            <p:ph type="title"/>
          </p:nvPr>
        </p:nvSpPr>
        <p:spPr>
          <a:xfrm>
            <a:off x="680319" y="4711615"/>
            <a:ext cx="9613862" cy="588535"/>
          </a:xfrm>
        </p:spPr>
        <p:txBody>
          <a:bodyPr anchor="b"/>
          <a:lstStyle>
            <a:lvl1pPr>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52E6D8D9-55A2-4063-B0F3-121F44549695}" type="datetimeFigureOut">
              <a:rPr lang="en-US" dirty="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10729455" y="4709925"/>
            <a:ext cx="1154151" cy="1090789"/>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67569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E42F4-6EEF-4EF7-8ED4-2208F0F89A08}"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165368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30578ACC-22D6-47C1-A373-4FD133E34F3C}" type="datetimeFigureOut">
              <a:rPr lang="en-US" smtClean="0"/>
              <a:t>11/12/2018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257463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E5A6C69-6797-4E8A-BF37-F2C3751466E9}" type="datetimeFigureOut">
              <a:rPr lang="en-US" smtClean="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23300063"/>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82014A1-A632-4878-A0D3-F52BA7563730}" type="datetimeFigureOut">
              <a:rPr lang="en-US" smtClean="0"/>
              <a:t>11/12/2018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66408984"/>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E99F462-093F-4566-844B-4C71F2739DA5}" type="datetimeFigureOut">
              <a:rPr lang="en-US" smtClean="0"/>
              <a:t>11/12/2018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43519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D24A7AC-904D-4781-85BA-7D10C17ED021}" type="datetimeFigureOut">
              <a:rPr lang="en-US" smtClean="0"/>
              <a:t>11/12/2018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556511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331444B-B92B-4E27-8C94-BB93EAF5CB18}" type="datetimeFigureOut">
              <a:rPr lang="en-US" smtClean="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5724120"/>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363EFA5E-FA76-400D-B3DC-F0BA90E6D107}" type="datetimeFigureOut">
              <a:rPr lang="en-US" smtClean="0"/>
              <a:t>11/12/2018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197992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9D6E9DEC-419B-4CC5-A080-3B06BD5A8291}" type="datetimeFigureOut">
              <a:rPr lang="en-US" smtClean="0"/>
              <a:t>11/12/2018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09576152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Lst>
  <p:hf sldNum="0" hdr="0" ftr="0" dt="0"/>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5.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31330" y="2536726"/>
            <a:ext cx="8966272" cy="1646302"/>
          </a:xfrm>
        </p:spPr>
        <p:txBody>
          <a:bodyPr/>
          <a:lstStyle/>
          <a:p>
            <a:pPr algn="l"/>
            <a:r>
              <a:rPr lang="en-US" dirty="0" smtClean="0"/>
              <a:t>Training Tools</a:t>
            </a:r>
            <a:br>
              <a:rPr lang="en-US" dirty="0" smtClean="0"/>
            </a:br>
            <a:r>
              <a:rPr lang="en-US" dirty="0" smtClean="0"/>
              <a:t> </a:t>
            </a:r>
            <a:r>
              <a:rPr lang="en-US" sz="4400" i="1" dirty="0" smtClean="0">
                <a:solidFill>
                  <a:schemeClr val="accent2"/>
                </a:solidFill>
              </a:rPr>
              <a:t>Utilizing Jupyter Notebooks</a:t>
            </a:r>
            <a:endParaRPr lang="en-US" sz="4400" i="1" dirty="0">
              <a:solidFill>
                <a:schemeClr val="accent2"/>
              </a:solidFill>
            </a:endParaRPr>
          </a:p>
        </p:txBody>
      </p:sp>
      <p:sp>
        <p:nvSpPr>
          <p:cNvPr id="3" name="Subtitle 2"/>
          <p:cNvSpPr>
            <a:spLocks noGrp="1"/>
          </p:cNvSpPr>
          <p:nvPr>
            <p:ph type="subTitle" idx="1"/>
          </p:nvPr>
        </p:nvSpPr>
        <p:spPr>
          <a:xfrm>
            <a:off x="962526" y="4932948"/>
            <a:ext cx="8691223" cy="1174147"/>
          </a:xfrm>
        </p:spPr>
        <p:txBody>
          <a:bodyPr>
            <a:normAutofit/>
          </a:bodyPr>
          <a:lstStyle/>
          <a:p>
            <a:r>
              <a:rPr lang="en-US" sz="2400" dirty="0" smtClean="0"/>
              <a:t>Training, Sharing Code, and Testing Techniques and Methods </a:t>
            </a:r>
          </a:p>
        </p:txBody>
      </p:sp>
    </p:spTree>
    <p:extLst>
      <p:ext uri="{BB962C8B-B14F-4D97-AF65-F5344CB8AC3E}">
        <p14:creationId xmlns:p14="http://schemas.microsoft.com/office/powerpoint/2010/main" val="18082142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7832"/>
            <a:ext cx="8596668" cy="1320800"/>
          </a:xfrm>
        </p:spPr>
        <p:txBody>
          <a:bodyPr/>
          <a:lstStyle/>
          <a:p>
            <a:r>
              <a:rPr lang="en-US" dirty="0" smtClean="0"/>
              <a:t>Using Notebooks as Templates</a:t>
            </a:r>
            <a:endParaRPr lang="en-US" dirty="0"/>
          </a:p>
        </p:txBody>
      </p:sp>
      <p:sp>
        <p:nvSpPr>
          <p:cNvPr id="3" name="Content Placeholder 2"/>
          <p:cNvSpPr>
            <a:spLocks noGrp="1"/>
          </p:cNvSpPr>
          <p:nvPr>
            <p:ph idx="1"/>
          </p:nvPr>
        </p:nvSpPr>
        <p:spPr/>
        <p:txBody>
          <a:bodyPr>
            <a:normAutofit/>
          </a:bodyPr>
          <a:lstStyle/>
          <a:p>
            <a:r>
              <a:rPr lang="en-US" sz="2400" dirty="0" smtClean="0"/>
              <a:t>Personal workflow</a:t>
            </a:r>
          </a:p>
          <a:p>
            <a:r>
              <a:rPr lang="en-US" sz="2400" dirty="0" smtClean="0"/>
              <a:t>Onboarding new employees</a:t>
            </a:r>
          </a:p>
          <a:p>
            <a:r>
              <a:rPr lang="en-US" sz="2400" dirty="0" smtClean="0"/>
              <a:t>Hands-on learning </a:t>
            </a:r>
          </a:p>
        </p:txBody>
      </p:sp>
    </p:spTree>
    <p:extLst>
      <p:ext uri="{BB962C8B-B14F-4D97-AF65-F5344CB8AC3E}">
        <p14:creationId xmlns:p14="http://schemas.microsoft.com/office/powerpoint/2010/main" val="4867582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a template</a:t>
            </a:r>
            <a:endParaRPr lang="en-US" dirty="0"/>
          </a:p>
        </p:txBody>
      </p:sp>
      <p:pic>
        <p:nvPicPr>
          <p:cNvPr id="6" name="398A2C7">
            <a:hlinkClick r:id="" action="ppaction://media"/>
          </p:cNvPr>
          <p:cNvPicPr>
            <a:picLocks noChangeAspect="1"/>
          </p:cNvPicPr>
          <p:nvPr>
            <a:videoFile r:link="rId1"/>
            <p:extLst>
              <p:ext uri="{DAA4B4D4-6D71-4841-9C94-3DE7FCFB9230}">
                <p14:media xmlns:p14="http://schemas.microsoft.com/office/powerpoint/2010/main" r:embed="rId2">
                  <p14:trim st="22164"/>
                </p14:media>
              </p:ext>
            </p:extLst>
          </p:nvPr>
        </p:nvPicPr>
        <p:blipFill>
          <a:blip r:embed="rId5"/>
          <a:stretch>
            <a:fillRect/>
          </a:stretch>
        </p:blipFill>
        <p:spPr>
          <a:xfrm>
            <a:off x="677334" y="1405225"/>
            <a:ext cx="8424388" cy="4990861"/>
          </a:xfrm>
          <a:prstGeom prst="rect">
            <a:avLst/>
          </a:prstGeom>
        </p:spPr>
      </p:pic>
    </p:spTree>
    <p:extLst>
      <p:ext uri="{BB962C8B-B14F-4D97-AF65-F5344CB8AC3E}">
        <p14:creationId xmlns:p14="http://schemas.microsoft.com/office/powerpoint/2010/main" val="269449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657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8167"/>
            <a:ext cx="8596668" cy="1320800"/>
          </a:xfrm>
        </p:spPr>
        <p:txBody>
          <a:bodyPr/>
          <a:lstStyle/>
          <a:p>
            <a:r>
              <a:rPr lang="en-US" dirty="0" smtClean="0"/>
              <a:t>Setting Up a Template</a:t>
            </a:r>
            <a:endParaRPr lang="en-US" dirty="0"/>
          </a:p>
        </p:txBody>
      </p:sp>
      <p:sp>
        <p:nvSpPr>
          <p:cNvPr id="3" name="Content Placeholder 2"/>
          <p:cNvSpPr>
            <a:spLocks noGrp="1"/>
          </p:cNvSpPr>
          <p:nvPr>
            <p:ph idx="1"/>
          </p:nvPr>
        </p:nvSpPr>
        <p:spPr/>
        <p:txBody>
          <a:bodyPr>
            <a:normAutofit/>
          </a:bodyPr>
          <a:lstStyle/>
          <a:p>
            <a:r>
              <a:rPr lang="en-US" sz="2400" dirty="0" smtClean="0"/>
              <a:t>Use Headers to group and label sections</a:t>
            </a:r>
          </a:p>
        </p:txBody>
      </p:sp>
      <p:pic>
        <p:nvPicPr>
          <p:cNvPr id="4" name="Picture 3"/>
          <p:cNvPicPr>
            <a:picLocks noChangeAspect="1"/>
          </p:cNvPicPr>
          <p:nvPr/>
        </p:nvPicPr>
        <p:blipFill>
          <a:blip r:embed="rId3"/>
          <a:stretch>
            <a:fillRect/>
          </a:stretch>
        </p:blipFill>
        <p:spPr>
          <a:xfrm>
            <a:off x="1289493" y="2933449"/>
            <a:ext cx="7372350" cy="2466975"/>
          </a:xfrm>
          <a:prstGeom prst="rect">
            <a:avLst/>
          </a:prstGeom>
        </p:spPr>
      </p:pic>
    </p:spTree>
    <p:extLst>
      <p:ext uri="{BB962C8B-B14F-4D97-AF65-F5344CB8AC3E}">
        <p14:creationId xmlns:p14="http://schemas.microsoft.com/office/powerpoint/2010/main" val="172489005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9558"/>
            <a:ext cx="8596668" cy="1320800"/>
          </a:xfrm>
        </p:spPr>
        <p:txBody>
          <a:bodyPr/>
          <a:lstStyle/>
          <a:p>
            <a:r>
              <a:rPr lang="en-US" dirty="0" smtClean="0"/>
              <a:t>Setting Up a Template</a:t>
            </a:r>
            <a:endParaRPr lang="en-US" dirty="0"/>
          </a:p>
        </p:txBody>
      </p:sp>
      <p:sp>
        <p:nvSpPr>
          <p:cNvPr id="3" name="Content Placeholder 2"/>
          <p:cNvSpPr>
            <a:spLocks noGrp="1"/>
          </p:cNvSpPr>
          <p:nvPr>
            <p:ph idx="1"/>
          </p:nvPr>
        </p:nvSpPr>
        <p:spPr>
          <a:xfrm>
            <a:off x="677334" y="1732547"/>
            <a:ext cx="8802156" cy="3827552"/>
          </a:xfrm>
        </p:spPr>
        <p:txBody>
          <a:bodyPr>
            <a:normAutofit/>
          </a:bodyPr>
          <a:lstStyle/>
          <a:p>
            <a:r>
              <a:rPr lang="en-US" sz="2400" dirty="0" smtClean="0"/>
              <a:t>Markdown cells for facts and explanations</a:t>
            </a:r>
          </a:p>
        </p:txBody>
      </p:sp>
      <p:pic>
        <p:nvPicPr>
          <p:cNvPr id="4" name="Picture 3"/>
          <p:cNvPicPr>
            <a:picLocks noChangeAspect="1"/>
          </p:cNvPicPr>
          <p:nvPr/>
        </p:nvPicPr>
        <p:blipFill rotWithShape="1">
          <a:blip r:embed="rId3"/>
          <a:srcRect l="5528"/>
          <a:stretch/>
        </p:blipFill>
        <p:spPr>
          <a:xfrm>
            <a:off x="369102" y="2673140"/>
            <a:ext cx="9007643" cy="3080078"/>
          </a:xfrm>
          <a:prstGeom prst="rect">
            <a:avLst/>
          </a:prstGeom>
        </p:spPr>
      </p:pic>
    </p:spTree>
    <p:extLst>
      <p:ext uri="{BB962C8B-B14F-4D97-AF65-F5344CB8AC3E}">
        <p14:creationId xmlns:p14="http://schemas.microsoft.com/office/powerpoint/2010/main" val="18635310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3" y="676610"/>
            <a:ext cx="8596668" cy="1320800"/>
          </a:xfrm>
        </p:spPr>
        <p:txBody>
          <a:bodyPr/>
          <a:lstStyle/>
          <a:p>
            <a:r>
              <a:rPr lang="en-US" dirty="0" smtClean="0"/>
              <a:t>Setting Up a Template</a:t>
            </a:r>
            <a:endParaRPr lang="en-US" dirty="0"/>
          </a:p>
        </p:txBody>
      </p:sp>
      <p:sp>
        <p:nvSpPr>
          <p:cNvPr id="3" name="Content Placeholder 2"/>
          <p:cNvSpPr>
            <a:spLocks noGrp="1"/>
          </p:cNvSpPr>
          <p:nvPr>
            <p:ph idx="1"/>
          </p:nvPr>
        </p:nvSpPr>
        <p:spPr>
          <a:xfrm>
            <a:off x="677333" y="1997410"/>
            <a:ext cx="8596668" cy="3880773"/>
          </a:xfrm>
        </p:spPr>
        <p:txBody>
          <a:bodyPr>
            <a:normAutofit/>
          </a:bodyPr>
          <a:lstStyle/>
          <a:p>
            <a:r>
              <a:rPr lang="en-US" sz="2400" dirty="0" smtClean="0"/>
              <a:t>Fill in sample inputs</a:t>
            </a:r>
          </a:p>
        </p:txBody>
      </p:sp>
      <p:pic>
        <p:nvPicPr>
          <p:cNvPr id="4" name="Picture 3"/>
          <p:cNvPicPr>
            <a:picLocks noChangeAspect="1"/>
          </p:cNvPicPr>
          <p:nvPr/>
        </p:nvPicPr>
        <p:blipFill>
          <a:blip r:embed="rId3"/>
          <a:stretch>
            <a:fillRect/>
          </a:stretch>
        </p:blipFill>
        <p:spPr>
          <a:xfrm>
            <a:off x="198879" y="3318210"/>
            <a:ext cx="9553575" cy="981075"/>
          </a:xfrm>
          <a:prstGeom prst="rect">
            <a:avLst/>
          </a:prstGeom>
        </p:spPr>
      </p:pic>
    </p:spTree>
    <p:extLst>
      <p:ext uri="{BB962C8B-B14F-4D97-AF65-F5344CB8AC3E}">
        <p14:creationId xmlns:p14="http://schemas.microsoft.com/office/powerpoint/2010/main" val="1648805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9810"/>
            <a:ext cx="8596668" cy="1320800"/>
          </a:xfrm>
        </p:spPr>
        <p:txBody>
          <a:bodyPr/>
          <a:lstStyle/>
          <a:p>
            <a:r>
              <a:rPr lang="en-US" dirty="0" smtClean="0"/>
              <a:t>Benefits of Templates</a:t>
            </a:r>
            <a:endParaRPr lang="en-US" dirty="0"/>
          </a:p>
        </p:txBody>
      </p:sp>
      <p:sp>
        <p:nvSpPr>
          <p:cNvPr id="3" name="Content Placeholder 2"/>
          <p:cNvSpPr>
            <a:spLocks noGrp="1"/>
          </p:cNvSpPr>
          <p:nvPr>
            <p:ph idx="1"/>
          </p:nvPr>
        </p:nvSpPr>
        <p:spPr>
          <a:xfrm>
            <a:off x="677334" y="2128505"/>
            <a:ext cx="8596668" cy="3880773"/>
          </a:xfrm>
        </p:spPr>
        <p:txBody>
          <a:bodyPr>
            <a:normAutofit/>
          </a:bodyPr>
          <a:lstStyle/>
          <a:p>
            <a:r>
              <a:rPr lang="en-US" sz="2400" dirty="0" smtClean="0"/>
              <a:t>Demonstrate frequently used functions and processes</a:t>
            </a:r>
          </a:p>
          <a:p>
            <a:r>
              <a:rPr lang="en-US" sz="2400" dirty="0" smtClean="0"/>
              <a:t>Allow </a:t>
            </a:r>
            <a:r>
              <a:rPr lang="en-US" sz="2400" dirty="0" smtClean="0"/>
              <a:t>users to get acclimated to the Jupyter Environment</a:t>
            </a:r>
          </a:p>
          <a:p>
            <a:endParaRPr lang="en-US" sz="2400" dirty="0"/>
          </a:p>
        </p:txBody>
      </p:sp>
      <p:pic>
        <p:nvPicPr>
          <p:cNvPr id="4" name="Picture 3"/>
          <p:cNvPicPr>
            <a:picLocks noChangeAspect="1"/>
          </p:cNvPicPr>
          <p:nvPr/>
        </p:nvPicPr>
        <p:blipFill>
          <a:blip r:embed="rId3"/>
          <a:stretch>
            <a:fillRect/>
          </a:stretch>
        </p:blipFill>
        <p:spPr>
          <a:xfrm>
            <a:off x="1529014" y="3248526"/>
            <a:ext cx="4610100" cy="3200400"/>
          </a:xfrm>
          <a:prstGeom prst="rect">
            <a:avLst/>
          </a:prstGeom>
        </p:spPr>
      </p:pic>
    </p:spTree>
    <p:extLst>
      <p:ext uri="{BB962C8B-B14F-4D97-AF65-F5344CB8AC3E}">
        <p14:creationId xmlns:p14="http://schemas.microsoft.com/office/powerpoint/2010/main" val="20442114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Share Template and Code</a:t>
            </a:r>
            <a:endParaRPr lang="en-US" dirty="0"/>
          </a:p>
        </p:txBody>
      </p:sp>
      <p:pic>
        <p:nvPicPr>
          <p:cNvPr id="4" name="D4C2BA6">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968692" y="1547940"/>
            <a:ext cx="7379779" cy="4372076"/>
          </a:xfrm>
        </p:spPr>
      </p:pic>
    </p:spTree>
    <p:extLst>
      <p:ext uri="{BB962C8B-B14F-4D97-AF65-F5344CB8AC3E}">
        <p14:creationId xmlns:p14="http://schemas.microsoft.com/office/powerpoint/2010/main" val="1855583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9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9810"/>
            <a:ext cx="8596668" cy="1320800"/>
          </a:xfrm>
        </p:spPr>
        <p:txBody>
          <a:bodyPr/>
          <a:lstStyle/>
          <a:p>
            <a:r>
              <a:rPr lang="en-US" dirty="0" smtClean="0"/>
              <a:t>Training Templates</a:t>
            </a:r>
            <a:endParaRPr lang="en-US" dirty="0"/>
          </a:p>
        </p:txBody>
      </p:sp>
      <p:sp>
        <p:nvSpPr>
          <p:cNvPr id="3" name="Content Placeholder 2"/>
          <p:cNvSpPr>
            <a:spLocks noGrp="1"/>
          </p:cNvSpPr>
          <p:nvPr>
            <p:ph idx="1"/>
          </p:nvPr>
        </p:nvSpPr>
        <p:spPr>
          <a:xfrm>
            <a:off x="677334" y="2208716"/>
            <a:ext cx="8596668" cy="3880773"/>
          </a:xfrm>
        </p:spPr>
        <p:txBody>
          <a:bodyPr>
            <a:normAutofit/>
          </a:bodyPr>
          <a:lstStyle/>
          <a:p>
            <a:r>
              <a:rPr lang="en-US" sz="2400" dirty="0" smtClean="0"/>
              <a:t>Used </a:t>
            </a:r>
            <a:r>
              <a:rPr lang="en-US" sz="2400" dirty="0" smtClean="0"/>
              <a:t>Notebook </a:t>
            </a:r>
            <a:r>
              <a:rPr lang="en-US" sz="2400" dirty="0" smtClean="0"/>
              <a:t>viewer links on </a:t>
            </a:r>
            <a:r>
              <a:rPr lang="en-US" sz="2400" dirty="0" smtClean="0"/>
              <a:t>internal training </a:t>
            </a:r>
            <a:r>
              <a:rPr lang="en-US" sz="2400" dirty="0" smtClean="0"/>
              <a:t>page</a:t>
            </a:r>
          </a:p>
          <a:p>
            <a:r>
              <a:rPr lang="en-US" sz="2400" dirty="0"/>
              <a:t>I</a:t>
            </a:r>
            <a:r>
              <a:rPr lang="en-US" sz="2400" dirty="0" smtClean="0"/>
              <a:t>ncluded </a:t>
            </a:r>
            <a:r>
              <a:rPr lang="en-US" sz="2400" dirty="0" smtClean="0"/>
              <a:t>them in the training meeting invite</a:t>
            </a:r>
          </a:p>
          <a:p>
            <a:r>
              <a:rPr lang="en-US" sz="2400" dirty="0" smtClean="0"/>
              <a:t>C</a:t>
            </a:r>
            <a:r>
              <a:rPr lang="en-US" sz="2400" dirty="0" smtClean="0"/>
              <a:t>hanging </a:t>
            </a:r>
            <a:r>
              <a:rPr lang="en-US" sz="2400" dirty="0" smtClean="0"/>
              <a:t>the name or file </a:t>
            </a:r>
            <a:r>
              <a:rPr lang="en-US" sz="2400" dirty="0" smtClean="0"/>
              <a:t>path will </a:t>
            </a:r>
            <a:r>
              <a:rPr lang="en-US" sz="2400" dirty="0" smtClean="0"/>
              <a:t>break the link</a:t>
            </a:r>
            <a:endParaRPr lang="en-US" sz="2400" dirty="0"/>
          </a:p>
        </p:txBody>
      </p:sp>
    </p:spTree>
    <p:extLst>
      <p:ext uri="{BB962C8B-B14F-4D97-AF65-F5344CB8AC3E}">
        <p14:creationId xmlns:p14="http://schemas.microsoft.com/office/powerpoint/2010/main" val="91911558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9810"/>
            <a:ext cx="8596668" cy="1320800"/>
          </a:xfrm>
        </p:spPr>
        <p:txBody>
          <a:bodyPr/>
          <a:lstStyle/>
          <a:p>
            <a:r>
              <a:rPr lang="en-US" dirty="0" smtClean="0"/>
              <a:t>Sharing Code</a:t>
            </a:r>
            <a:endParaRPr lang="en-US" dirty="0"/>
          </a:p>
        </p:txBody>
      </p:sp>
      <p:sp>
        <p:nvSpPr>
          <p:cNvPr id="3" name="Content Placeholder 2"/>
          <p:cNvSpPr>
            <a:spLocks noGrp="1"/>
          </p:cNvSpPr>
          <p:nvPr>
            <p:ph idx="1"/>
          </p:nvPr>
        </p:nvSpPr>
        <p:spPr>
          <a:xfrm>
            <a:off x="677334" y="2160587"/>
            <a:ext cx="8596668" cy="3880773"/>
          </a:xfrm>
        </p:spPr>
        <p:txBody>
          <a:bodyPr/>
          <a:lstStyle/>
          <a:p>
            <a:r>
              <a:rPr lang="en-US" sz="2400" dirty="0" smtClean="0"/>
              <a:t>Share using the Notebook Viewer link</a:t>
            </a:r>
          </a:p>
          <a:p>
            <a:pPr marL="0" indent="0">
              <a:buNone/>
            </a:pPr>
            <a:endParaRPr lang="en-US" sz="2400" dirty="0" smtClean="0"/>
          </a:p>
          <a:p>
            <a:endParaRPr lang="en-US" dirty="0"/>
          </a:p>
        </p:txBody>
      </p:sp>
      <p:pic>
        <p:nvPicPr>
          <p:cNvPr id="4" name="Picture 3"/>
          <p:cNvPicPr>
            <a:picLocks noChangeAspect="1"/>
          </p:cNvPicPr>
          <p:nvPr/>
        </p:nvPicPr>
        <p:blipFill>
          <a:blip r:embed="rId3"/>
          <a:stretch>
            <a:fillRect/>
          </a:stretch>
        </p:blipFill>
        <p:spPr>
          <a:xfrm>
            <a:off x="677334" y="2852947"/>
            <a:ext cx="8634987" cy="2496051"/>
          </a:xfrm>
          <a:prstGeom prst="rect">
            <a:avLst/>
          </a:prstGeom>
        </p:spPr>
      </p:pic>
    </p:spTree>
    <p:extLst>
      <p:ext uri="{BB962C8B-B14F-4D97-AF65-F5344CB8AC3E}">
        <p14:creationId xmlns:p14="http://schemas.microsoft.com/office/powerpoint/2010/main" val="222815709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8793"/>
            <a:ext cx="8596668" cy="1320800"/>
          </a:xfrm>
        </p:spPr>
        <p:txBody>
          <a:bodyPr/>
          <a:lstStyle/>
          <a:p>
            <a:r>
              <a:rPr lang="en-US" dirty="0" smtClean="0"/>
              <a:t>Sharing Code</a:t>
            </a:r>
            <a:endParaRPr lang="en-US" dirty="0"/>
          </a:p>
        </p:txBody>
      </p:sp>
      <p:sp>
        <p:nvSpPr>
          <p:cNvPr id="3" name="Content Placeholder 2"/>
          <p:cNvSpPr>
            <a:spLocks noGrp="1"/>
          </p:cNvSpPr>
          <p:nvPr>
            <p:ph idx="1"/>
          </p:nvPr>
        </p:nvSpPr>
        <p:spPr>
          <a:xfrm>
            <a:off x="613166" y="2019593"/>
            <a:ext cx="8596668" cy="3880773"/>
          </a:xfrm>
        </p:spPr>
        <p:txBody>
          <a:bodyPr/>
          <a:lstStyle/>
          <a:p>
            <a:r>
              <a:rPr lang="en-US" sz="2400" dirty="0" smtClean="0"/>
              <a:t>Copy from Notebook Viewer</a:t>
            </a:r>
          </a:p>
          <a:p>
            <a:pPr marL="0" indent="0">
              <a:buNone/>
            </a:pPr>
            <a:endParaRPr lang="en-US" sz="2400" dirty="0" smtClean="0"/>
          </a:p>
          <a:p>
            <a:endParaRPr lang="en-US" dirty="0"/>
          </a:p>
        </p:txBody>
      </p:sp>
      <p:pic>
        <p:nvPicPr>
          <p:cNvPr id="5" name="Picture 4"/>
          <p:cNvPicPr>
            <a:picLocks noChangeAspect="1"/>
          </p:cNvPicPr>
          <p:nvPr/>
        </p:nvPicPr>
        <p:blipFill>
          <a:blip r:embed="rId2"/>
          <a:stretch>
            <a:fillRect/>
          </a:stretch>
        </p:blipFill>
        <p:spPr>
          <a:xfrm>
            <a:off x="300793" y="3215439"/>
            <a:ext cx="9349749" cy="1164055"/>
          </a:xfrm>
          <a:prstGeom prst="rect">
            <a:avLst/>
          </a:prstGeom>
        </p:spPr>
      </p:pic>
    </p:spTree>
    <p:extLst>
      <p:ext uri="{BB962C8B-B14F-4D97-AF65-F5344CB8AC3E}">
        <p14:creationId xmlns:p14="http://schemas.microsoft.com/office/powerpoint/2010/main" val="13345756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777" y="3455839"/>
            <a:ext cx="9427406" cy="588535"/>
          </a:xfrm>
        </p:spPr>
        <p:txBody>
          <a:bodyPr>
            <a:normAutofit/>
          </a:bodyPr>
          <a:lstStyle/>
          <a:p>
            <a:r>
              <a:rPr lang="en-US" sz="2800" dirty="0" smtClean="0"/>
              <a:t>Joan Pharr</a:t>
            </a:r>
            <a:endParaRPr lang="en-US" sz="2800" dirty="0"/>
          </a:p>
        </p:txBody>
      </p:sp>
      <p:sp>
        <p:nvSpPr>
          <p:cNvPr id="3" name="Text Placeholder 2"/>
          <p:cNvSpPr>
            <a:spLocks noGrp="1"/>
          </p:cNvSpPr>
          <p:nvPr>
            <p:ph type="body" sz="half" idx="2"/>
          </p:nvPr>
        </p:nvSpPr>
        <p:spPr>
          <a:xfrm>
            <a:off x="609777" y="4325110"/>
            <a:ext cx="9613862" cy="1325240"/>
          </a:xfrm>
        </p:spPr>
        <p:txBody>
          <a:bodyPr>
            <a:normAutofit/>
          </a:bodyPr>
          <a:lstStyle/>
          <a:p>
            <a:r>
              <a:rPr lang="en-US" sz="2000" dirty="0" smtClean="0"/>
              <a:t>Lead Business Analyst at </a:t>
            </a:r>
            <a:r>
              <a:rPr lang="en-US" sz="2000" dirty="0" err="1" smtClean="0"/>
              <a:t>Valassis</a:t>
            </a:r>
            <a:r>
              <a:rPr lang="en-US" sz="2000" dirty="0" smtClean="0"/>
              <a:t> Digital</a:t>
            </a:r>
          </a:p>
          <a:p>
            <a:r>
              <a:rPr lang="en-US" sz="2000" dirty="0"/>
              <a:t>Business Analytics SME </a:t>
            </a:r>
            <a:r>
              <a:rPr lang="en-US" sz="2000" dirty="0" smtClean="0"/>
              <a:t>for Training</a:t>
            </a:r>
            <a:endParaRPr lang="en-US" sz="2000" dirty="0"/>
          </a:p>
        </p:txBody>
      </p:sp>
    </p:spTree>
    <p:extLst>
      <p:ext uri="{BB962C8B-B14F-4D97-AF65-F5344CB8AC3E}">
        <p14:creationId xmlns:p14="http://schemas.microsoft.com/office/powerpoint/2010/main" val="2187373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05852"/>
            <a:ext cx="8596668" cy="1320800"/>
          </a:xfrm>
        </p:spPr>
        <p:txBody>
          <a:bodyPr/>
          <a:lstStyle/>
          <a:p>
            <a:r>
              <a:rPr lang="en-US" dirty="0" smtClean="0"/>
              <a:t>Sharing Code</a:t>
            </a:r>
            <a:endParaRPr lang="en-US" dirty="0"/>
          </a:p>
        </p:txBody>
      </p:sp>
      <p:sp>
        <p:nvSpPr>
          <p:cNvPr id="3" name="Content Placeholder 2"/>
          <p:cNvSpPr>
            <a:spLocks noGrp="1"/>
          </p:cNvSpPr>
          <p:nvPr>
            <p:ph idx="1"/>
          </p:nvPr>
        </p:nvSpPr>
        <p:spPr>
          <a:xfrm>
            <a:off x="677334" y="2232778"/>
            <a:ext cx="8596668" cy="3880773"/>
          </a:xfrm>
        </p:spPr>
        <p:txBody>
          <a:bodyPr/>
          <a:lstStyle/>
          <a:p>
            <a:r>
              <a:rPr lang="en-US" sz="2400" dirty="0" smtClean="0"/>
              <a:t>Share via downloaded/saved .</a:t>
            </a:r>
            <a:r>
              <a:rPr lang="en-US" sz="2400" dirty="0" err="1" smtClean="0"/>
              <a:t>ipynb</a:t>
            </a:r>
            <a:r>
              <a:rPr lang="en-US" sz="2400" dirty="0" smtClean="0"/>
              <a:t> file</a:t>
            </a:r>
          </a:p>
          <a:p>
            <a:endParaRPr lang="en-US" dirty="0"/>
          </a:p>
        </p:txBody>
      </p:sp>
      <p:pic>
        <p:nvPicPr>
          <p:cNvPr id="4" name="Picture 3"/>
          <p:cNvPicPr>
            <a:picLocks noChangeAspect="1"/>
          </p:cNvPicPr>
          <p:nvPr/>
        </p:nvPicPr>
        <p:blipFill>
          <a:blip r:embed="rId2"/>
          <a:stretch>
            <a:fillRect/>
          </a:stretch>
        </p:blipFill>
        <p:spPr>
          <a:xfrm>
            <a:off x="448536" y="3008654"/>
            <a:ext cx="9054264" cy="2564223"/>
          </a:xfrm>
          <a:prstGeom prst="rect">
            <a:avLst/>
          </a:prstGeom>
        </p:spPr>
      </p:pic>
    </p:spTree>
    <p:extLst>
      <p:ext uri="{BB962C8B-B14F-4D97-AF65-F5344CB8AC3E}">
        <p14:creationId xmlns:p14="http://schemas.microsoft.com/office/powerpoint/2010/main" val="138085720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713873"/>
            <a:ext cx="8596668" cy="1320800"/>
          </a:xfrm>
        </p:spPr>
        <p:txBody>
          <a:bodyPr/>
          <a:lstStyle/>
          <a:p>
            <a:r>
              <a:rPr lang="en-US" dirty="0" smtClean="0"/>
              <a:t>Sharing Code</a:t>
            </a:r>
            <a:endParaRPr lang="en-US" dirty="0"/>
          </a:p>
        </p:txBody>
      </p:sp>
      <p:sp>
        <p:nvSpPr>
          <p:cNvPr id="3" name="Content Placeholder 2"/>
          <p:cNvSpPr>
            <a:spLocks noGrp="1"/>
          </p:cNvSpPr>
          <p:nvPr>
            <p:ph idx="1"/>
          </p:nvPr>
        </p:nvSpPr>
        <p:spPr>
          <a:xfrm>
            <a:off x="677334" y="1962486"/>
            <a:ext cx="8596668" cy="4110962"/>
          </a:xfrm>
        </p:spPr>
        <p:txBody>
          <a:bodyPr/>
          <a:lstStyle/>
          <a:p>
            <a:r>
              <a:rPr lang="en-US" sz="2400" dirty="0" smtClean="0"/>
              <a:t>Best for a collection of shared notebooks: </a:t>
            </a:r>
            <a:r>
              <a:rPr lang="en-US" sz="2400" dirty="0" err="1" smtClean="0"/>
              <a:t>git</a:t>
            </a:r>
            <a:r>
              <a:rPr lang="en-US" sz="2400" dirty="0" smtClean="0"/>
              <a:t> repo!</a:t>
            </a:r>
            <a:endParaRPr lang="en-US" sz="2400" dirty="0" smtClean="0"/>
          </a:p>
          <a:p>
            <a:endParaRPr lang="en-US" dirty="0"/>
          </a:p>
        </p:txBody>
      </p:sp>
      <p:pic>
        <p:nvPicPr>
          <p:cNvPr id="4" name="Picture 3"/>
          <p:cNvPicPr>
            <a:picLocks noChangeAspect="1"/>
          </p:cNvPicPr>
          <p:nvPr/>
        </p:nvPicPr>
        <p:blipFill>
          <a:blip r:embed="rId2"/>
          <a:stretch>
            <a:fillRect/>
          </a:stretch>
        </p:blipFill>
        <p:spPr>
          <a:xfrm>
            <a:off x="1337964" y="3023935"/>
            <a:ext cx="7275408" cy="3697956"/>
          </a:xfrm>
          <a:prstGeom prst="rect">
            <a:avLst/>
          </a:prstGeom>
        </p:spPr>
      </p:pic>
    </p:spTree>
    <p:extLst>
      <p:ext uri="{BB962C8B-B14F-4D97-AF65-F5344CB8AC3E}">
        <p14:creationId xmlns:p14="http://schemas.microsoft.com/office/powerpoint/2010/main" val="35936177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sz="5400" dirty="0" smtClean="0"/>
              <a:t>Repository</a:t>
            </a:r>
            <a:endParaRPr lang="en-US" sz="5400" dirty="0"/>
          </a:p>
        </p:txBody>
      </p:sp>
      <p:sp>
        <p:nvSpPr>
          <p:cNvPr id="3" name="Text Placeholder 2"/>
          <p:cNvSpPr>
            <a:spLocks noGrp="1"/>
          </p:cNvSpPr>
          <p:nvPr>
            <p:ph type="body" idx="1"/>
          </p:nvPr>
        </p:nvSpPr>
        <p:spPr/>
        <p:txBody>
          <a:bodyPr>
            <a:normAutofit/>
          </a:bodyPr>
          <a:lstStyle/>
          <a:p>
            <a:r>
              <a:rPr lang="en-US" sz="2400" dirty="0" err="1" smtClean="0"/>
              <a:t>Git</a:t>
            </a:r>
            <a:r>
              <a:rPr lang="en-US" sz="2400" dirty="0" smtClean="0"/>
              <a:t> Repo</a:t>
            </a:r>
            <a:endParaRPr lang="en-US" sz="2400" dirty="0"/>
          </a:p>
        </p:txBody>
      </p:sp>
    </p:spTree>
    <p:extLst>
      <p:ext uri="{BB962C8B-B14F-4D97-AF65-F5344CB8AC3E}">
        <p14:creationId xmlns:p14="http://schemas.microsoft.com/office/powerpoint/2010/main" val="25345133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89810"/>
            <a:ext cx="8596668" cy="1320800"/>
          </a:xfrm>
        </p:spPr>
        <p:txBody>
          <a:bodyPr/>
          <a:lstStyle/>
          <a:p>
            <a:r>
              <a:rPr lang="en-US" dirty="0" smtClean="0"/>
              <a:t>Guidelines for Repo documents</a:t>
            </a:r>
            <a:endParaRPr lang="en-US" dirty="0"/>
          </a:p>
        </p:txBody>
      </p:sp>
      <p:sp>
        <p:nvSpPr>
          <p:cNvPr id="3" name="Content Placeholder 2"/>
          <p:cNvSpPr>
            <a:spLocks noGrp="1"/>
          </p:cNvSpPr>
          <p:nvPr>
            <p:ph idx="1"/>
          </p:nvPr>
        </p:nvSpPr>
        <p:spPr>
          <a:xfrm>
            <a:off x="677334" y="2010610"/>
            <a:ext cx="8110050" cy="3880773"/>
          </a:xfrm>
        </p:spPr>
        <p:txBody>
          <a:bodyPr>
            <a:normAutofit/>
          </a:bodyPr>
          <a:lstStyle/>
          <a:p>
            <a:r>
              <a:rPr lang="en-US" sz="2400" dirty="0" smtClean="0"/>
              <a:t>Most useful for infrequent asks</a:t>
            </a:r>
          </a:p>
          <a:p>
            <a:pPr lvl="1"/>
            <a:r>
              <a:rPr lang="en-US" sz="2200" dirty="0" smtClean="0"/>
              <a:t>Not </a:t>
            </a:r>
            <a:r>
              <a:rPr lang="en-US" sz="2200" dirty="0" smtClean="0"/>
              <a:t>used often</a:t>
            </a:r>
            <a:r>
              <a:rPr lang="en-US" sz="2200" dirty="0" smtClean="0"/>
              <a:t> </a:t>
            </a:r>
            <a:r>
              <a:rPr lang="en-US" sz="2200" dirty="0" smtClean="0"/>
              <a:t>enough to formalize into </a:t>
            </a:r>
            <a:r>
              <a:rPr lang="en-US" sz="2200" dirty="0" smtClean="0"/>
              <a:t>a function</a:t>
            </a:r>
            <a:endParaRPr lang="en-US" sz="2200" dirty="0" smtClean="0"/>
          </a:p>
          <a:p>
            <a:r>
              <a:rPr lang="en-US" sz="2400" dirty="0" smtClean="0"/>
              <a:t>Complex </a:t>
            </a:r>
            <a:r>
              <a:rPr lang="en-US" sz="2400" dirty="0" smtClean="0"/>
              <a:t>tasks would </a:t>
            </a:r>
            <a:r>
              <a:rPr lang="en-US" sz="2400" dirty="0" smtClean="0"/>
              <a:t>take significant </a:t>
            </a:r>
            <a:r>
              <a:rPr lang="en-US" sz="2400" dirty="0" smtClean="0"/>
              <a:t>time </a:t>
            </a:r>
            <a:r>
              <a:rPr lang="en-US" sz="2400" dirty="0" smtClean="0"/>
              <a:t>to recreate</a:t>
            </a:r>
          </a:p>
          <a:p>
            <a:r>
              <a:rPr lang="en-US" sz="2400" dirty="0" smtClean="0"/>
              <a:t>Reports that do not occur on a fixed schedule</a:t>
            </a:r>
            <a:endParaRPr lang="en-US" sz="2400" dirty="0"/>
          </a:p>
        </p:txBody>
      </p:sp>
    </p:spTree>
    <p:extLst>
      <p:ext uri="{BB962C8B-B14F-4D97-AF65-F5344CB8AC3E}">
        <p14:creationId xmlns:p14="http://schemas.microsoft.com/office/powerpoint/2010/main" val="890531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7831"/>
            <a:ext cx="8596668" cy="1320800"/>
          </a:xfrm>
        </p:spPr>
        <p:txBody>
          <a:bodyPr/>
          <a:lstStyle/>
          <a:p>
            <a:r>
              <a:rPr lang="en-US" dirty="0" smtClean="0"/>
              <a:t>Reasons to use a Repo</a:t>
            </a:r>
            <a:endParaRPr lang="en-US" dirty="0"/>
          </a:p>
        </p:txBody>
      </p:sp>
      <p:sp>
        <p:nvSpPr>
          <p:cNvPr id="3" name="Content Placeholder 2"/>
          <p:cNvSpPr>
            <a:spLocks noGrp="1"/>
          </p:cNvSpPr>
          <p:nvPr>
            <p:ph idx="1"/>
          </p:nvPr>
        </p:nvSpPr>
        <p:spPr>
          <a:xfrm>
            <a:off x="677334" y="2018631"/>
            <a:ext cx="8596668" cy="3880773"/>
          </a:xfrm>
        </p:spPr>
        <p:txBody>
          <a:bodyPr>
            <a:normAutofit/>
          </a:bodyPr>
          <a:lstStyle/>
          <a:p>
            <a:r>
              <a:rPr lang="en-US" sz="2400" dirty="0" smtClean="0"/>
              <a:t>No more broken links</a:t>
            </a:r>
          </a:p>
          <a:p>
            <a:r>
              <a:rPr lang="en-US" sz="2400" dirty="0" smtClean="0"/>
              <a:t>Consistency across the team—one master version</a:t>
            </a:r>
          </a:p>
          <a:p>
            <a:r>
              <a:rPr lang="en-US" sz="2400" dirty="0" smtClean="0"/>
              <a:t>No more lost notebooks</a:t>
            </a:r>
          </a:p>
          <a:p>
            <a:r>
              <a:rPr lang="en-US" sz="2400" dirty="0" smtClean="0"/>
              <a:t>Ease of finding latest version</a:t>
            </a:r>
          </a:p>
          <a:p>
            <a:r>
              <a:rPr lang="en-US" sz="2400" dirty="0" smtClean="0"/>
              <a:t>Direct way to transfer corporate knowledge to new team members</a:t>
            </a:r>
          </a:p>
          <a:p>
            <a:endParaRPr lang="en-US" sz="2400" dirty="0"/>
          </a:p>
        </p:txBody>
      </p:sp>
    </p:spTree>
    <p:extLst>
      <p:ext uri="{BB962C8B-B14F-4D97-AF65-F5344CB8AC3E}">
        <p14:creationId xmlns:p14="http://schemas.microsoft.com/office/powerpoint/2010/main" val="347175017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7831"/>
            <a:ext cx="8596668" cy="1320800"/>
          </a:xfrm>
        </p:spPr>
        <p:txBody>
          <a:bodyPr/>
          <a:lstStyle/>
          <a:p>
            <a:r>
              <a:rPr lang="en-US" dirty="0" smtClean="0"/>
              <a:t>Repo Example</a:t>
            </a:r>
            <a:endParaRPr lang="en-US" dirty="0"/>
          </a:p>
        </p:txBody>
      </p:sp>
      <p:sp>
        <p:nvSpPr>
          <p:cNvPr id="4" name="Trapezoid 3"/>
          <p:cNvSpPr/>
          <p:nvPr/>
        </p:nvSpPr>
        <p:spPr>
          <a:xfrm>
            <a:off x="677334" y="2551362"/>
            <a:ext cx="1604211" cy="1082842"/>
          </a:xfrm>
          <a:prstGeom prst="trapezoi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Exposure file</a:t>
            </a:r>
            <a:endParaRPr lang="en-US" dirty="0"/>
          </a:p>
        </p:txBody>
      </p:sp>
      <p:sp>
        <p:nvSpPr>
          <p:cNvPr id="5" name="Right Arrow 4"/>
          <p:cNvSpPr/>
          <p:nvPr/>
        </p:nvSpPr>
        <p:spPr>
          <a:xfrm>
            <a:off x="2402277" y="2916320"/>
            <a:ext cx="858252" cy="352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rapezoid 6"/>
          <p:cNvSpPr/>
          <p:nvPr/>
        </p:nvSpPr>
        <p:spPr>
          <a:xfrm>
            <a:off x="3585382" y="4531893"/>
            <a:ext cx="1604211" cy="1082842"/>
          </a:xfrm>
          <a:prstGeom prst="trapezoi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Exposure file</a:t>
            </a:r>
            <a:endParaRPr lang="en-US" dirty="0"/>
          </a:p>
        </p:txBody>
      </p:sp>
      <p:sp>
        <p:nvSpPr>
          <p:cNvPr id="8" name="Trapezoid 7"/>
          <p:cNvSpPr/>
          <p:nvPr/>
        </p:nvSpPr>
        <p:spPr>
          <a:xfrm>
            <a:off x="6493431" y="4531893"/>
            <a:ext cx="1819947" cy="1082842"/>
          </a:xfrm>
          <a:prstGeom prst="trapezoi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Branch &amp; Pull Request</a:t>
            </a:r>
            <a:endParaRPr lang="en-US" dirty="0"/>
          </a:p>
        </p:txBody>
      </p:sp>
      <p:sp>
        <p:nvSpPr>
          <p:cNvPr id="9" name="Trapezoid 8"/>
          <p:cNvSpPr/>
          <p:nvPr/>
        </p:nvSpPr>
        <p:spPr>
          <a:xfrm>
            <a:off x="6493430" y="2551362"/>
            <a:ext cx="1604211" cy="1082842"/>
          </a:xfrm>
          <a:prstGeom prst="trapezoi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Improve Code</a:t>
            </a:r>
            <a:endParaRPr lang="en-US" dirty="0"/>
          </a:p>
        </p:txBody>
      </p:sp>
      <p:sp>
        <p:nvSpPr>
          <p:cNvPr id="10" name="Trapezoid 9"/>
          <p:cNvSpPr/>
          <p:nvPr/>
        </p:nvSpPr>
        <p:spPr>
          <a:xfrm>
            <a:off x="3585382" y="2551362"/>
            <a:ext cx="1604211" cy="1082842"/>
          </a:xfrm>
          <a:prstGeom prst="trapezoid">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Run Code</a:t>
            </a:r>
            <a:endParaRPr lang="en-US" dirty="0"/>
          </a:p>
        </p:txBody>
      </p:sp>
      <p:sp>
        <p:nvSpPr>
          <p:cNvPr id="11" name="Right Arrow 10"/>
          <p:cNvSpPr/>
          <p:nvPr/>
        </p:nvSpPr>
        <p:spPr>
          <a:xfrm>
            <a:off x="5518456" y="2916320"/>
            <a:ext cx="858252" cy="352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Arrow 11"/>
          <p:cNvSpPr/>
          <p:nvPr/>
        </p:nvSpPr>
        <p:spPr>
          <a:xfrm rot="10800000">
            <a:off x="5412386" y="4896851"/>
            <a:ext cx="858252" cy="352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8" name="Picture 14" descr="Image result for clock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8363" y="2151814"/>
            <a:ext cx="631323" cy="63132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lock clip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960689">
            <a:off x="5038362" y="4132345"/>
            <a:ext cx="631323" cy="631323"/>
          </a:xfrm>
          <a:prstGeom prst="rect">
            <a:avLst/>
          </a:prstGeom>
          <a:noFill/>
          <a:extLst>
            <a:ext uri="{909E8E84-426E-40DD-AFC4-6F175D3DCCD1}">
              <a14:hiddenFill xmlns:a14="http://schemas.microsoft.com/office/drawing/2010/main">
                <a:solidFill>
                  <a:srgbClr val="FFFFFF"/>
                </a:solidFill>
              </a14:hiddenFill>
            </a:ext>
          </a:extLst>
        </p:spPr>
      </p:pic>
      <p:sp>
        <p:nvSpPr>
          <p:cNvPr id="18" name="Bent-Up Arrow 17"/>
          <p:cNvSpPr/>
          <p:nvPr/>
        </p:nvSpPr>
        <p:spPr>
          <a:xfrm rot="2838661" flipV="1">
            <a:off x="8105857" y="3707934"/>
            <a:ext cx="860627" cy="750229"/>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824947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97831"/>
            <a:ext cx="8596668" cy="1320800"/>
          </a:xfrm>
        </p:spPr>
        <p:txBody>
          <a:bodyPr/>
          <a:lstStyle/>
          <a:p>
            <a:r>
              <a:rPr lang="en-US" dirty="0" smtClean="0"/>
              <a:t>Testing Ground</a:t>
            </a:r>
            <a:endParaRPr lang="en-US" dirty="0"/>
          </a:p>
        </p:txBody>
      </p:sp>
      <p:sp>
        <p:nvSpPr>
          <p:cNvPr id="3" name="Content Placeholder 2"/>
          <p:cNvSpPr>
            <a:spLocks noGrp="1"/>
          </p:cNvSpPr>
          <p:nvPr>
            <p:ph idx="1"/>
          </p:nvPr>
        </p:nvSpPr>
        <p:spPr>
          <a:xfrm>
            <a:off x="677334" y="2018631"/>
            <a:ext cx="8596668" cy="3880773"/>
          </a:xfrm>
        </p:spPr>
        <p:txBody>
          <a:bodyPr>
            <a:normAutofit/>
          </a:bodyPr>
          <a:lstStyle/>
          <a:p>
            <a:r>
              <a:rPr lang="en-US" sz="2400" dirty="0" smtClean="0"/>
              <a:t>Try out new techniques</a:t>
            </a:r>
          </a:p>
          <a:p>
            <a:r>
              <a:rPr lang="en-US" sz="2400" dirty="0" smtClean="0"/>
              <a:t>Play with new packages</a:t>
            </a:r>
          </a:p>
          <a:p>
            <a:r>
              <a:rPr lang="en-US" sz="2400" dirty="0" smtClean="0"/>
              <a:t>Quickly test new code</a:t>
            </a:r>
            <a:endParaRPr lang="en-US" sz="2400" dirty="0"/>
          </a:p>
        </p:txBody>
      </p:sp>
    </p:spTree>
    <p:extLst>
      <p:ext uri="{BB962C8B-B14F-4D97-AF65-F5344CB8AC3E}">
        <p14:creationId xmlns:p14="http://schemas.microsoft.com/office/powerpoint/2010/main" val="33623137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Testing Ground- Machine Learning</a:t>
            </a:r>
            <a:endParaRPr lang="en-US" dirty="0"/>
          </a:p>
        </p:txBody>
      </p:sp>
      <p:sp>
        <p:nvSpPr>
          <p:cNvPr id="9" name="Content Placeholder 8"/>
          <p:cNvSpPr>
            <a:spLocks noGrp="1"/>
          </p:cNvSpPr>
          <p:nvPr>
            <p:ph idx="1"/>
          </p:nvPr>
        </p:nvSpPr>
        <p:spPr>
          <a:xfrm>
            <a:off x="677334" y="4672584"/>
            <a:ext cx="4550747" cy="1368778"/>
          </a:xfrm>
        </p:spPr>
        <p:txBody>
          <a:bodyPr>
            <a:normAutofit/>
          </a:bodyPr>
          <a:lstStyle/>
          <a:p>
            <a:r>
              <a:rPr lang="en-US" sz="2400" dirty="0" err="1" smtClean="0">
                <a:solidFill>
                  <a:schemeClr val="accent1"/>
                </a:solidFill>
              </a:rPr>
              <a:t>Matplotlib</a:t>
            </a:r>
            <a:r>
              <a:rPr lang="en-US" sz="2400" dirty="0" smtClean="0">
                <a:solidFill>
                  <a:schemeClr val="accent1"/>
                </a:solidFill>
              </a:rPr>
              <a:t>, pandas, </a:t>
            </a:r>
            <a:r>
              <a:rPr lang="en-US" sz="2400" dirty="0" err="1" smtClean="0">
                <a:solidFill>
                  <a:schemeClr val="accent1"/>
                </a:solidFill>
              </a:rPr>
              <a:t>sklearn</a:t>
            </a:r>
            <a:endParaRPr lang="en-US" sz="2400" dirty="0">
              <a:solidFill>
                <a:schemeClr val="accent1"/>
              </a:solidFill>
            </a:endParaRPr>
          </a:p>
        </p:txBody>
      </p:sp>
      <p:pic>
        <p:nvPicPr>
          <p:cNvPr id="5" name="Picture 4"/>
          <p:cNvPicPr>
            <a:picLocks noChangeAspect="1"/>
          </p:cNvPicPr>
          <p:nvPr/>
        </p:nvPicPr>
        <p:blipFill>
          <a:blip r:embed="rId2"/>
          <a:stretch>
            <a:fillRect/>
          </a:stretch>
        </p:blipFill>
        <p:spPr>
          <a:xfrm>
            <a:off x="403289" y="1445863"/>
            <a:ext cx="5101400" cy="2753137"/>
          </a:xfrm>
          <a:prstGeom prst="rect">
            <a:avLst/>
          </a:prstGeom>
        </p:spPr>
      </p:pic>
      <p:pic>
        <p:nvPicPr>
          <p:cNvPr id="7" name="Picture 6"/>
          <p:cNvPicPr>
            <a:picLocks noChangeAspect="1"/>
          </p:cNvPicPr>
          <p:nvPr/>
        </p:nvPicPr>
        <p:blipFill>
          <a:blip r:embed="rId3"/>
          <a:stretch>
            <a:fillRect/>
          </a:stretch>
        </p:blipFill>
        <p:spPr>
          <a:xfrm>
            <a:off x="5328010" y="4041648"/>
            <a:ext cx="3667400" cy="2674777"/>
          </a:xfrm>
          <a:prstGeom prst="rect">
            <a:avLst/>
          </a:prstGeom>
        </p:spPr>
      </p:pic>
      <p:pic>
        <p:nvPicPr>
          <p:cNvPr id="8" name="Picture 7"/>
          <p:cNvPicPr>
            <a:picLocks noChangeAspect="1"/>
          </p:cNvPicPr>
          <p:nvPr/>
        </p:nvPicPr>
        <p:blipFill>
          <a:blip r:embed="rId4"/>
          <a:stretch>
            <a:fillRect/>
          </a:stretch>
        </p:blipFill>
        <p:spPr>
          <a:xfrm>
            <a:off x="5228081" y="3305628"/>
            <a:ext cx="3767329" cy="736020"/>
          </a:xfrm>
          <a:prstGeom prst="rect">
            <a:avLst/>
          </a:prstGeom>
        </p:spPr>
      </p:pic>
    </p:spTree>
    <p:extLst>
      <p:ext uri="{BB962C8B-B14F-4D97-AF65-F5344CB8AC3E}">
        <p14:creationId xmlns:p14="http://schemas.microsoft.com/office/powerpoint/2010/main" val="63911006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a:t>
            </a:r>
            <a:endParaRPr lang="en-US" dirty="0"/>
          </a:p>
        </p:txBody>
      </p:sp>
      <p:sp>
        <p:nvSpPr>
          <p:cNvPr id="3" name="Content Placeholder 2"/>
          <p:cNvSpPr>
            <a:spLocks noGrp="1"/>
          </p:cNvSpPr>
          <p:nvPr>
            <p:ph idx="1"/>
          </p:nvPr>
        </p:nvSpPr>
        <p:spPr/>
        <p:txBody>
          <a:bodyPr/>
          <a:lstStyle/>
          <a:p>
            <a:r>
              <a:rPr lang="en-US" dirty="0" smtClean="0"/>
              <a:t>Use Notebooks to build templates</a:t>
            </a:r>
          </a:p>
          <a:p>
            <a:r>
              <a:rPr lang="en-US" dirty="0" smtClean="0"/>
              <a:t>Extensions for collapsible headers, Notebook Viewer and copy are great!</a:t>
            </a:r>
          </a:p>
          <a:p>
            <a:r>
              <a:rPr lang="en-US" dirty="0" smtClean="0"/>
              <a:t>Repositories are a great way to maintain and share infrequently used code</a:t>
            </a:r>
            <a:endParaRPr lang="en-US" dirty="0"/>
          </a:p>
        </p:txBody>
      </p:sp>
    </p:spTree>
    <p:extLst>
      <p:ext uri="{BB962C8B-B14F-4D97-AF65-F5344CB8AC3E}">
        <p14:creationId xmlns:p14="http://schemas.microsoft.com/office/powerpoint/2010/main" val="5789329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95038" y="2498906"/>
            <a:ext cx="7674678" cy="1200329"/>
          </a:xfrm>
          <a:prstGeom prst="rect">
            <a:avLst/>
          </a:prstGeom>
        </p:spPr>
        <p:txBody>
          <a:bodyPr wrap="square">
            <a:spAutoFit/>
          </a:bodyPr>
          <a:lstStyle/>
          <a:p>
            <a:pPr algn="r"/>
            <a:r>
              <a:rPr lang="en-US" sz="2400" b="1" i="1" dirty="0">
                <a:solidFill>
                  <a:schemeClr val="accent2"/>
                </a:solidFill>
                <a:latin typeface="+mj-lt"/>
              </a:rPr>
              <a:t>“I am always doing that which I cannot do, in order that I may learn how to do it.”</a:t>
            </a:r>
            <a:endParaRPr lang="en-US" sz="2400" i="1" dirty="0">
              <a:solidFill>
                <a:schemeClr val="accent2"/>
              </a:solidFill>
              <a:latin typeface="+mj-lt"/>
            </a:endParaRPr>
          </a:p>
          <a:p>
            <a:pPr algn="r"/>
            <a:r>
              <a:rPr lang="en-US" sz="2400" dirty="0">
                <a:solidFill>
                  <a:schemeClr val="tx2"/>
                </a:solidFill>
                <a:latin typeface="+mj-lt"/>
              </a:rPr>
              <a:t>― Pablo Picasso</a:t>
            </a:r>
            <a:endParaRPr lang="en-US" sz="2400" b="0" i="0" dirty="0">
              <a:solidFill>
                <a:schemeClr val="tx2"/>
              </a:solidFill>
              <a:effectLst/>
              <a:latin typeface="+mj-lt"/>
            </a:endParaRPr>
          </a:p>
        </p:txBody>
      </p:sp>
    </p:spTree>
    <p:extLst>
      <p:ext uri="{BB962C8B-B14F-4D97-AF65-F5344CB8AC3E}">
        <p14:creationId xmlns:p14="http://schemas.microsoft.com/office/powerpoint/2010/main" val="28047402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165" y="724932"/>
            <a:ext cx="8596668" cy="1320800"/>
          </a:xfrm>
        </p:spPr>
        <p:txBody>
          <a:bodyPr/>
          <a:lstStyle/>
          <a:p>
            <a:r>
              <a:rPr lang="en-US" dirty="0" smtClean="0"/>
              <a:t>Training Program Goals</a:t>
            </a:r>
            <a:endParaRPr lang="en-US" dirty="0"/>
          </a:p>
        </p:txBody>
      </p:sp>
      <p:sp>
        <p:nvSpPr>
          <p:cNvPr id="5" name="Content Placeholder 4"/>
          <p:cNvSpPr>
            <a:spLocks noGrp="1"/>
          </p:cNvSpPr>
          <p:nvPr>
            <p:ph idx="1"/>
          </p:nvPr>
        </p:nvSpPr>
        <p:spPr>
          <a:xfrm>
            <a:off x="613165" y="2045732"/>
            <a:ext cx="8596668" cy="3880773"/>
          </a:xfrm>
        </p:spPr>
        <p:txBody>
          <a:bodyPr/>
          <a:lstStyle/>
          <a:p>
            <a:r>
              <a:rPr lang="en-US" dirty="0" smtClean="0"/>
              <a:t>Onboard new employees into current processes</a:t>
            </a:r>
          </a:p>
          <a:p>
            <a:r>
              <a:rPr lang="en-US" dirty="0" smtClean="0"/>
              <a:t>Train current employees in new features or developments</a:t>
            </a:r>
          </a:p>
          <a:p>
            <a:r>
              <a:rPr lang="en-US" dirty="0" smtClean="0"/>
              <a:t>Space for documentation, notes, outlines</a:t>
            </a:r>
          </a:p>
          <a:p>
            <a:r>
              <a:rPr lang="en-US" dirty="0" smtClean="0"/>
              <a:t>Easy to implement, modify, and maintain</a:t>
            </a:r>
          </a:p>
        </p:txBody>
      </p:sp>
    </p:spTree>
    <p:extLst>
      <p:ext uri="{BB962C8B-B14F-4D97-AF65-F5344CB8AC3E}">
        <p14:creationId xmlns:p14="http://schemas.microsoft.com/office/powerpoint/2010/main" val="14097451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81083" y="2668782"/>
            <a:ext cx="8596668" cy="1826581"/>
          </a:xfrm>
        </p:spPr>
        <p:txBody>
          <a:bodyPr/>
          <a:lstStyle/>
          <a:p>
            <a:r>
              <a:rPr lang="en-US" dirty="0" smtClean="0"/>
              <a:t>Questions?</a:t>
            </a:r>
            <a:endParaRPr lang="en-US" dirty="0"/>
          </a:p>
        </p:txBody>
      </p:sp>
    </p:spTree>
    <p:extLst>
      <p:ext uri="{BB962C8B-B14F-4D97-AF65-F5344CB8AC3E}">
        <p14:creationId xmlns:p14="http://schemas.microsoft.com/office/powerpoint/2010/main" val="20332309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lgn="ctr"/>
            <a:r>
              <a:rPr lang="en-US" dirty="0" smtClean="0"/>
              <a:t>Thank you! </a:t>
            </a:r>
            <a:endParaRPr lang="en-US" dirty="0"/>
          </a:p>
        </p:txBody>
      </p:sp>
      <p:sp>
        <p:nvSpPr>
          <p:cNvPr id="11" name="Text Placeholder 10"/>
          <p:cNvSpPr>
            <a:spLocks noGrp="1"/>
          </p:cNvSpPr>
          <p:nvPr>
            <p:ph type="body" idx="1"/>
          </p:nvPr>
        </p:nvSpPr>
        <p:spPr/>
        <p:txBody>
          <a:bodyPr/>
          <a:lstStyle/>
          <a:p>
            <a:endParaRPr lang="en-US"/>
          </a:p>
        </p:txBody>
      </p:sp>
    </p:spTree>
    <p:extLst>
      <p:ext uri="{BB962C8B-B14F-4D97-AF65-F5344CB8AC3E}">
        <p14:creationId xmlns:p14="http://schemas.microsoft.com/office/powerpoint/2010/main" val="33224085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Starting with Code</a:t>
            </a:r>
            <a:endParaRPr lang="en-US" dirty="0"/>
          </a:p>
        </p:txBody>
      </p:sp>
      <p:sp>
        <p:nvSpPr>
          <p:cNvPr id="6" name="Cloud 5"/>
          <p:cNvSpPr/>
          <p:nvPr/>
        </p:nvSpPr>
        <p:spPr>
          <a:xfrm>
            <a:off x="972064" y="1738184"/>
            <a:ext cx="2314833" cy="1540476"/>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dirty="0" smtClean="0">
                <a:ln w="22225">
                  <a:solidFill>
                    <a:schemeClr val="accent2"/>
                  </a:solidFill>
                  <a:prstDash val="solid"/>
                </a:ln>
                <a:solidFill>
                  <a:schemeClr val="accent2">
                    <a:lumMod val="40000"/>
                    <a:lumOff val="60000"/>
                  </a:schemeClr>
                </a:solidFill>
              </a:rPr>
              <a:t>CODE</a:t>
            </a:r>
            <a:endParaRPr lang="en-US" sz="3200" b="1" dirty="0">
              <a:ln w="22225">
                <a:solidFill>
                  <a:schemeClr val="accent2"/>
                </a:solidFill>
                <a:prstDash val="solid"/>
              </a:ln>
              <a:solidFill>
                <a:schemeClr val="accent2">
                  <a:lumMod val="40000"/>
                  <a:lumOff val="60000"/>
                </a:schemeClr>
              </a:solidFill>
            </a:endParaRPr>
          </a:p>
        </p:txBody>
      </p:sp>
      <p:sp>
        <p:nvSpPr>
          <p:cNvPr id="7" name="Right Arrow 6"/>
          <p:cNvSpPr/>
          <p:nvPr/>
        </p:nvSpPr>
        <p:spPr>
          <a:xfrm>
            <a:off x="3605246" y="2201240"/>
            <a:ext cx="1194500" cy="25949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8" name="Right Arrow 7"/>
          <p:cNvSpPr/>
          <p:nvPr/>
        </p:nvSpPr>
        <p:spPr>
          <a:xfrm rot="5400000">
            <a:off x="1114349" y="3848040"/>
            <a:ext cx="1194500" cy="25949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9" name="Right Arrow 8"/>
          <p:cNvSpPr/>
          <p:nvPr/>
        </p:nvSpPr>
        <p:spPr>
          <a:xfrm rot="1267278">
            <a:off x="3007997" y="3265483"/>
            <a:ext cx="1194500" cy="259492"/>
          </a:xfrm>
          <a:prstGeom prst="rightArrow">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0" name="Flowchart: Alternate Process 9"/>
          <p:cNvSpPr/>
          <p:nvPr/>
        </p:nvSpPr>
        <p:spPr>
          <a:xfrm>
            <a:off x="4394648" y="3616131"/>
            <a:ext cx="2075935" cy="705708"/>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Infrequently Use</a:t>
            </a:r>
            <a:endParaRPr lang="en-US" dirty="0">
              <a:ln w="0"/>
              <a:solidFill>
                <a:schemeClr val="accent1"/>
              </a:solidFill>
              <a:effectLst>
                <a:outerShdw blurRad="38100" dist="25400" dir="5400000" algn="ctr" rotWithShape="0">
                  <a:srgbClr val="6E747A">
                    <a:alpha val="43000"/>
                  </a:srgbClr>
                </a:outerShdw>
              </a:effectLst>
            </a:endParaRPr>
          </a:p>
        </p:txBody>
      </p:sp>
      <p:sp>
        <p:nvSpPr>
          <p:cNvPr id="13" name="Flowchart: Alternate Process 12"/>
          <p:cNvSpPr/>
          <p:nvPr/>
        </p:nvSpPr>
        <p:spPr>
          <a:xfrm>
            <a:off x="5118096" y="1970129"/>
            <a:ext cx="1688757" cy="705708"/>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One Time Use</a:t>
            </a:r>
            <a:endParaRPr lang="en-US" dirty="0">
              <a:ln w="0"/>
              <a:solidFill>
                <a:schemeClr val="accent1"/>
              </a:solidFill>
              <a:effectLst>
                <a:outerShdw blurRad="38100" dist="25400" dir="5400000" algn="ctr" rotWithShape="0">
                  <a:srgbClr val="6E747A">
                    <a:alpha val="43000"/>
                  </a:srgbClr>
                </a:outerShdw>
              </a:effectLst>
            </a:endParaRPr>
          </a:p>
        </p:txBody>
      </p:sp>
      <p:sp>
        <p:nvSpPr>
          <p:cNvPr id="14" name="Flowchart: Alternate Process 13"/>
          <p:cNvSpPr/>
          <p:nvPr/>
        </p:nvSpPr>
        <p:spPr>
          <a:xfrm>
            <a:off x="904789" y="4780692"/>
            <a:ext cx="1688757" cy="705708"/>
          </a:xfrm>
          <a:prstGeom prst="flowChartAlternateProcess">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dirty="0" smtClean="0">
                <a:ln w="0"/>
                <a:solidFill>
                  <a:schemeClr val="accent1"/>
                </a:solidFill>
                <a:effectLst>
                  <a:outerShdw blurRad="38100" dist="25400" dir="5400000" algn="ctr" rotWithShape="0">
                    <a:srgbClr val="6E747A">
                      <a:alpha val="43000"/>
                    </a:srgbClr>
                  </a:outerShdw>
                </a:effectLst>
              </a:rPr>
              <a:t>Frequent Use</a:t>
            </a:r>
            <a:endParaRPr lang="en-US" dirty="0">
              <a:ln w="0"/>
              <a:solidFill>
                <a:schemeClr val="accent1"/>
              </a:solidFill>
              <a:effectLst>
                <a:outerShdw blurRad="38100" dist="25400" dir="5400000" algn="ctr" rotWithShape="0">
                  <a:srgbClr val="6E747A">
                    <a:alpha val="43000"/>
                  </a:srgbClr>
                </a:outerShdw>
              </a:effectLst>
            </a:endParaRPr>
          </a:p>
        </p:txBody>
      </p:sp>
      <p:sp>
        <p:nvSpPr>
          <p:cNvPr id="20" name="TextBox 19"/>
          <p:cNvSpPr txBox="1"/>
          <p:nvPr/>
        </p:nvSpPr>
        <p:spPr>
          <a:xfrm>
            <a:off x="1619422" y="5692056"/>
            <a:ext cx="3212757" cy="369332"/>
          </a:xfrm>
          <a:prstGeom prst="rect">
            <a:avLst/>
          </a:prstGeom>
          <a:noFill/>
        </p:spPr>
        <p:txBody>
          <a:bodyPr wrap="square" rtlCol="0">
            <a:spAutoFit/>
          </a:bodyPr>
          <a:lstStyle/>
          <a:p>
            <a:r>
              <a:rPr lang="en-US" dirty="0" smtClean="0"/>
              <a:t>Functions &amp; Packages</a:t>
            </a:r>
            <a:endParaRPr lang="en-US" dirty="0"/>
          </a:p>
        </p:txBody>
      </p:sp>
      <p:sp>
        <p:nvSpPr>
          <p:cNvPr id="21" name="TextBox 20"/>
          <p:cNvSpPr txBox="1"/>
          <p:nvPr/>
        </p:nvSpPr>
        <p:spPr>
          <a:xfrm>
            <a:off x="5487524" y="4596026"/>
            <a:ext cx="1587159" cy="369332"/>
          </a:xfrm>
          <a:prstGeom prst="rect">
            <a:avLst/>
          </a:prstGeom>
          <a:noFill/>
        </p:spPr>
        <p:txBody>
          <a:bodyPr wrap="square" rtlCol="0">
            <a:spAutoFit/>
          </a:bodyPr>
          <a:lstStyle/>
          <a:p>
            <a:r>
              <a:rPr lang="en-US" dirty="0" smtClean="0"/>
              <a:t>Shared Repo</a:t>
            </a:r>
            <a:endParaRPr lang="en-US" dirty="0"/>
          </a:p>
        </p:txBody>
      </p:sp>
      <p:sp>
        <p:nvSpPr>
          <p:cNvPr id="22" name="TextBox 21"/>
          <p:cNvSpPr txBox="1"/>
          <p:nvPr/>
        </p:nvSpPr>
        <p:spPr>
          <a:xfrm>
            <a:off x="7074683" y="2306505"/>
            <a:ext cx="3212757" cy="369332"/>
          </a:xfrm>
          <a:prstGeom prst="rect">
            <a:avLst/>
          </a:prstGeom>
          <a:noFill/>
        </p:spPr>
        <p:txBody>
          <a:bodyPr wrap="square" rtlCol="0">
            <a:spAutoFit/>
          </a:bodyPr>
          <a:lstStyle/>
          <a:p>
            <a:r>
              <a:rPr lang="en-US" dirty="0" smtClean="0"/>
              <a:t>User’s code, testing ground</a:t>
            </a:r>
            <a:endParaRPr lang="en-US" dirty="0"/>
          </a:p>
        </p:txBody>
      </p:sp>
    </p:spTree>
    <p:extLst>
      <p:ext uri="{BB962C8B-B14F-4D97-AF65-F5344CB8AC3E}">
        <p14:creationId xmlns:p14="http://schemas.microsoft.com/office/powerpoint/2010/main" val="25623762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Frequent Use</a:t>
            </a:r>
            <a:endParaRPr lang="en-US" dirty="0"/>
          </a:p>
        </p:txBody>
      </p:sp>
      <p:sp>
        <p:nvSpPr>
          <p:cNvPr id="3" name="Content Placeholder 2"/>
          <p:cNvSpPr>
            <a:spLocks noGrp="1"/>
          </p:cNvSpPr>
          <p:nvPr>
            <p:ph idx="1"/>
          </p:nvPr>
        </p:nvSpPr>
        <p:spPr/>
        <p:txBody>
          <a:bodyPr/>
          <a:lstStyle/>
          <a:p>
            <a:r>
              <a:rPr lang="en-US" dirty="0" smtClean="0"/>
              <a:t>Formalize into functions and packages</a:t>
            </a:r>
          </a:p>
          <a:p>
            <a:r>
              <a:rPr lang="en-US" dirty="0" smtClean="0"/>
              <a:t>Use </a:t>
            </a:r>
            <a:r>
              <a:rPr lang="en-US" dirty="0" smtClean="0"/>
              <a:t>to</a:t>
            </a:r>
            <a:r>
              <a:rPr lang="en-US" dirty="0" smtClean="0"/>
              <a:t> build templates</a:t>
            </a:r>
            <a:endParaRPr lang="en-US" dirty="0"/>
          </a:p>
        </p:txBody>
      </p:sp>
      <p:pic>
        <p:nvPicPr>
          <p:cNvPr id="4" name="Picture 3"/>
          <p:cNvPicPr>
            <a:picLocks noChangeAspect="1"/>
          </p:cNvPicPr>
          <p:nvPr/>
        </p:nvPicPr>
        <p:blipFill rotWithShape="1">
          <a:blip r:embed="rId3"/>
          <a:srcRect t="444" r="33589"/>
          <a:stretch/>
        </p:blipFill>
        <p:spPr>
          <a:xfrm>
            <a:off x="5788735" y="2701704"/>
            <a:ext cx="3485267" cy="2798542"/>
          </a:xfrm>
          <a:prstGeom prst="rect">
            <a:avLst/>
          </a:prstGeom>
        </p:spPr>
      </p:pic>
      <p:pic>
        <p:nvPicPr>
          <p:cNvPr id="5" name="Picture 4"/>
          <p:cNvPicPr>
            <a:picLocks noChangeAspect="1"/>
          </p:cNvPicPr>
          <p:nvPr/>
        </p:nvPicPr>
        <p:blipFill>
          <a:blip r:embed="rId4"/>
          <a:stretch>
            <a:fillRect/>
          </a:stretch>
        </p:blipFill>
        <p:spPr>
          <a:xfrm>
            <a:off x="508694" y="3152110"/>
            <a:ext cx="5280041" cy="2786522"/>
          </a:xfrm>
          <a:prstGeom prst="rect">
            <a:avLst/>
          </a:prstGeom>
        </p:spPr>
      </p:pic>
    </p:spTree>
    <p:extLst>
      <p:ext uri="{BB962C8B-B14F-4D97-AF65-F5344CB8AC3E}">
        <p14:creationId xmlns:p14="http://schemas.microsoft.com/office/powerpoint/2010/main" val="9605372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Infrequent Use</a:t>
            </a:r>
            <a:endParaRPr lang="en-US" dirty="0"/>
          </a:p>
        </p:txBody>
      </p:sp>
      <p:sp>
        <p:nvSpPr>
          <p:cNvPr id="3" name="Content Placeholder 2"/>
          <p:cNvSpPr>
            <a:spLocks noGrp="1"/>
          </p:cNvSpPr>
          <p:nvPr>
            <p:ph idx="1"/>
          </p:nvPr>
        </p:nvSpPr>
        <p:spPr/>
        <p:txBody>
          <a:bodyPr/>
          <a:lstStyle/>
          <a:p>
            <a:r>
              <a:rPr lang="en-US" dirty="0" smtClean="0"/>
              <a:t>Share notebooks via a repository</a:t>
            </a:r>
            <a:endParaRPr lang="en-US" dirty="0"/>
          </a:p>
        </p:txBody>
      </p:sp>
      <p:pic>
        <p:nvPicPr>
          <p:cNvPr id="5" name="Picture 4"/>
          <p:cNvPicPr>
            <a:picLocks noChangeAspect="1"/>
          </p:cNvPicPr>
          <p:nvPr/>
        </p:nvPicPr>
        <p:blipFill rotWithShape="1">
          <a:blip r:embed="rId3"/>
          <a:srcRect b="11995"/>
          <a:stretch/>
        </p:blipFill>
        <p:spPr>
          <a:xfrm>
            <a:off x="1772236" y="2808730"/>
            <a:ext cx="3921551" cy="3535510"/>
          </a:xfrm>
          <a:prstGeom prst="rect">
            <a:avLst/>
          </a:prstGeom>
        </p:spPr>
      </p:pic>
    </p:spTree>
    <p:extLst>
      <p:ext uri="{BB962C8B-B14F-4D97-AF65-F5344CB8AC3E}">
        <p14:creationId xmlns:p14="http://schemas.microsoft.com/office/powerpoint/2010/main" val="271702142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Time Use</a:t>
            </a:r>
            <a:endParaRPr lang="en-US" dirty="0"/>
          </a:p>
        </p:txBody>
      </p:sp>
      <p:sp>
        <p:nvSpPr>
          <p:cNvPr id="3" name="Content Placeholder 2"/>
          <p:cNvSpPr>
            <a:spLocks noGrp="1"/>
          </p:cNvSpPr>
          <p:nvPr>
            <p:ph idx="1"/>
          </p:nvPr>
        </p:nvSpPr>
        <p:spPr/>
        <p:txBody>
          <a:bodyPr/>
          <a:lstStyle/>
          <a:p>
            <a:r>
              <a:rPr lang="en-US" dirty="0" smtClean="0"/>
              <a:t>Testing ground</a:t>
            </a:r>
            <a:endParaRPr lang="en-US" dirty="0"/>
          </a:p>
        </p:txBody>
      </p:sp>
      <p:pic>
        <p:nvPicPr>
          <p:cNvPr id="5" name="Picture 4"/>
          <p:cNvPicPr>
            <a:picLocks noChangeAspect="1"/>
          </p:cNvPicPr>
          <p:nvPr/>
        </p:nvPicPr>
        <p:blipFill>
          <a:blip r:embed="rId3"/>
          <a:stretch>
            <a:fillRect/>
          </a:stretch>
        </p:blipFill>
        <p:spPr>
          <a:xfrm>
            <a:off x="1307723" y="2916221"/>
            <a:ext cx="4467225" cy="2552700"/>
          </a:xfrm>
          <a:prstGeom prst="rect">
            <a:avLst/>
          </a:prstGeom>
        </p:spPr>
      </p:pic>
    </p:spTree>
    <p:extLst>
      <p:ext uri="{BB962C8B-B14F-4D97-AF65-F5344CB8AC3E}">
        <p14:creationId xmlns:p14="http://schemas.microsoft.com/office/powerpoint/2010/main" val="88177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3166" y="684645"/>
            <a:ext cx="8596668" cy="1320800"/>
          </a:xfrm>
        </p:spPr>
        <p:txBody>
          <a:bodyPr/>
          <a:lstStyle/>
          <a:p>
            <a:r>
              <a:rPr lang="en-US" dirty="0" smtClean="0"/>
              <a:t>Framework for Implementation</a:t>
            </a:r>
            <a:endParaRPr lang="en-US" dirty="0"/>
          </a:p>
        </p:txBody>
      </p:sp>
      <p:sp>
        <p:nvSpPr>
          <p:cNvPr id="5" name="Content Placeholder 4"/>
          <p:cNvSpPr>
            <a:spLocks noGrp="1"/>
          </p:cNvSpPr>
          <p:nvPr>
            <p:ph idx="1"/>
          </p:nvPr>
        </p:nvSpPr>
        <p:spPr>
          <a:xfrm>
            <a:off x="613166" y="2136526"/>
            <a:ext cx="8596668" cy="3880773"/>
          </a:xfrm>
        </p:spPr>
        <p:txBody>
          <a:bodyPr/>
          <a:lstStyle/>
          <a:p>
            <a:r>
              <a:rPr lang="en-US" dirty="0" smtClean="0"/>
              <a:t>Build training from current workflow</a:t>
            </a:r>
          </a:p>
          <a:p>
            <a:r>
              <a:rPr lang="en-US" dirty="0" smtClean="0"/>
              <a:t>Create Notebook templates to </a:t>
            </a:r>
            <a:r>
              <a:rPr lang="en-US" dirty="0" smtClean="0"/>
              <a:t>showcase use of </a:t>
            </a:r>
            <a:r>
              <a:rPr lang="en-US" dirty="0" smtClean="0"/>
              <a:t>packages and functions</a:t>
            </a:r>
            <a:endParaRPr lang="en-US" dirty="0"/>
          </a:p>
          <a:p>
            <a:r>
              <a:rPr lang="en-US" dirty="0"/>
              <a:t>House common and infrequent </a:t>
            </a:r>
            <a:r>
              <a:rPr lang="en-US" dirty="0" smtClean="0"/>
              <a:t>Notebooks in </a:t>
            </a:r>
            <a:r>
              <a:rPr lang="en-US" dirty="0" err="1" smtClean="0"/>
              <a:t>git</a:t>
            </a:r>
            <a:r>
              <a:rPr lang="en-US" dirty="0" smtClean="0"/>
              <a:t> repo</a:t>
            </a:r>
            <a:endParaRPr lang="en-US" dirty="0" smtClean="0"/>
          </a:p>
        </p:txBody>
      </p:sp>
    </p:spTree>
    <p:extLst>
      <p:ext uri="{BB962C8B-B14F-4D97-AF65-F5344CB8AC3E}">
        <p14:creationId xmlns:p14="http://schemas.microsoft.com/office/powerpoint/2010/main" val="11055072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618721" y="3578161"/>
            <a:ext cx="8596668" cy="1320800"/>
          </a:xfrm>
        </p:spPr>
        <p:txBody>
          <a:bodyPr>
            <a:normAutofit/>
          </a:bodyPr>
          <a:lstStyle/>
          <a:p>
            <a:r>
              <a:rPr lang="en-US" sz="5400" dirty="0" smtClean="0"/>
              <a:t>Templates</a:t>
            </a:r>
            <a:endParaRPr lang="en-US" sz="5400" dirty="0"/>
          </a:p>
        </p:txBody>
      </p:sp>
    </p:spTree>
    <p:extLst>
      <p:ext uri="{BB962C8B-B14F-4D97-AF65-F5344CB8AC3E}">
        <p14:creationId xmlns:p14="http://schemas.microsoft.com/office/powerpoint/2010/main" val="3512630987"/>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8294</TotalTime>
  <Words>958</Words>
  <Application>Microsoft Office PowerPoint</Application>
  <PresentationFormat>Widescreen</PresentationFormat>
  <Paragraphs>131</Paragraphs>
  <Slides>31</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Trebuchet MS</vt:lpstr>
      <vt:lpstr>Wingdings 3</vt:lpstr>
      <vt:lpstr>Facet</vt:lpstr>
      <vt:lpstr>Training Tools  Utilizing Jupyter Notebooks</vt:lpstr>
      <vt:lpstr>Joan Pharr</vt:lpstr>
      <vt:lpstr>Training Program Goals</vt:lpstr>
      <vt:lpstr>Starting with Code</vt:lpstr>
      <vt:lpstr>Frequent Use</vt:lpstr>
      <vt:lpstr>Infrequent Use</vt:lpstr>
      <vt:lpstr>One Time Use</vt:lpstr>
      <vt:lpstr>Framework for Implementation</vt:lpstr>
      <vt:lpstr>Templates</vt:lpstr>
      <vt:lpstr>Using Notebooks as Templates</vt:lpstr>
      <vt:lpstr>Creating a template</vt:lpstr>
      <vt:lpstr>Setting Up a Template</vt:lpstr>
      <vt:lpstr>Setting Up a Template</vt:lpstr>
      <vt:lpstr>Setting Up a Template</vt:lpstr>
      <vt:lpstr>Benefits of Templates</vt:lpstr>
      <vt:lpstr>Ways to Share Template and Code</vt:lpstr>
      <vt:lpstr>Training Templates</vt:lpstr>
      <vt:lpstr>Sharing Code</vt:lpstr>
      <vt:lpstr>Sharing Code</vt:lpstr>
      <vt:lpstr>Sharing Code</vt:lpstr>
      <vt:lpstr>Sharing Code</vt:lpstr>
      <vt:lpstr>Repository</vt:lpstr>
      <vt:lpstr>Guidelines for Repo documents</vt:lpstr>
      <vt:lpstr>Reasons to use a Repo</vt:lpstr>
      <vt:lpstr>Repo Example</vt:lpstr>
      <vt:lpstr>Testing Ground</vt:lpstr>
      <vt:lpstr>Testing Ground- Machine Learning</vt:lpstr>
      <vt:lpstr>Recap</vt:lpstr>
      <vt:lpstr>PowerPoint Presentation</vt:lpstr>
      <vt:lpstr>Questions?</vt:lpstr>
      <vt:lpstr>Thank you! </vt:lpstr>
    </vt:vector>
  </TitlesOfParts>
  <Company>MaxPoint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Jupyter Notebooks</dc:title>
  <dc:creator>Joan Pharr</dc:creator>
  <cp:lastModifiedBy>Joan Pharr</cp:lastModifiedBy>
  <cp:revision>63</cp:revision>
  <dcterms:created xsi:type="dcterms:W3CDTF">2018-10-17T17:22:37Z</dcterms:created>
  <dcterms:modified xsi:type="dcterms:W3CDTF">2018-11-14T00:49:02Z</dcterms:modified>
</cp:coreProperties>
</file>